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52"/>
  </p:notesMasterIdLst>
  <p:handoutMasterIdLst>
    <p:handoutMasterId r:id="rId153"/>
  </p:handoutMasterIdLst>
  <p:sldIdLst>
    <p:sldId id="256" r:id="rId2"/>
    <p:sldId id="261" r:id="rId3"/>
    <p:sldId id="262" r:id="rId4"/>
    <p:sldId id="330" r:id="rId5"/>
    <p:sldId id="328" r:id="rId6"/>
    <p:sldId id="263"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2" r:id="rId43"/>
    <p:sldId id="383"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08" r:id="rId69"/>
    <p:sldId id="409" r:id="rId70"/>
    <p:sldId id="410"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30" r:id="rId87"/>
    <p:sldId id="431" r:id="rId88"/>
    <p:sldId id="432" r:id="rId89"/>
    <p:sldId id="433" r:id="rId90"/>
    <p:sldId id="434" r:id="rId91"/>
    <p:sldId id="435" r:id="rId92"/>
    <p:sldId id="436" r:id="rId93"/>
    <p:sldId id="437" r:id="rId94"/>
    <p:sldId id="438" r:id="rId95"/>
    <p:sldId id="439" r:id="rId96"/>
    <p:sldId id="440" r:id="rId97"/>
    <p:sldId id="441" r:id="rId98"/>
    <p:sldId id="442" r:id="rId99"/>
    <p:sldId id="443" r:id="rId100"/>
    <p:sldId id="444" r:id="rId101"/>
    <p:sldId id="445" r:id="rId102"/>
    <p:sldId id="446" r:id="rId103"/>
    <p:sldId id="447" r:id="rId104"/>
    <p:sldId id="448" r:id="rId105"/>
    <p:sldId id="449" r:id="rId106"/>
    <p:sldId id="450" r:id="rId107"/>
    <p:sldId id="451" r:id="rId108"/>
    <p:sldId id="452" r:id="rId109"/>
    <p:sldId id="453" r:id="rId110"/>
    <p:sldId id="455" r:id="rId111"/>
    <p:sldId id="456" r:id="rId112"/>
    <p:sldId id="457" r:id="rId113"/>
    <p:sldId id="458" r:id="rId114"/>
    <p:sldId id="459" r:id="rId115"/>
    <p:sldId id="460" r:id="rId116"/>
    <p:sldId id="461" r:id="rId117"/>
    <p:sldId id="462" r:id="rId118"/>
    <p:sldId id="463" r:id="rId119"/>
    <p:sldId id="46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9" r:id="rId134"/>
    <p:sldId id="480" r:id="rId135"/>
    <p:sldId id="481" r:id="rId136"/>
    <p:sldId id="482" r:id="rId137"/>
    <p:sldId id="483" r:id="rId138"/>
    <p:sldId id="484" r:id="rId139"/>
    <p:sldId id="485" r:id="rId140"/>
    <p:sldId id="487" r:id="rId141"/>
    <p:sldId id="488" r:id="rId142"/>
    <p:sldId id="489" r:id="rId143"/>
    <p:sldId id="490" r:id="rId144"/>
    <p:sldId id="491" r:id="rId145"/>
    <p:sldId id="492" r:id="rId146"/>
    <p:sldId id="344" r:id="rId147"/>
    <p:sldId id="493" r:id="rId148"/>
    <p:sldId id="495" r:id="rId149"/>
    <p:sldId id="494" r:id="rId150"/>
    <p:sldId id="260" r:id="rId151"/>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0" d="100"/>
          <a:sy n="80" d="100"/>
        </p:scale>
        <p:origin x="710"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995EC88-E95E-4D24-9548-09A0E71E44D4}" type="datetime1">
              <a:rPr lang="tr-TR" smtClean="0"/>
              <a:t>14.04.2024</a:t>
            </a:fld>
            <a:endParaRPr lang="tr-TR"/>
          </a:p>
        </p:txBody>
      </p:sp>
      <p:sp>
        <p:nvSpPr>
          <p:cNvPr id="4" name="Alt Bilgi Yer Tutucusu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tr-TR" smtClean="0"/>
              <a:t>‹#›</a:t>
            </a:fld>
            <a:endParaRPr lang="tr-T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7B79020-0477-4227-8193-C4446835B4F2}" type="datetime1">
              <a:rPr lang="tr-TR" noProof="0" smtClean="0"/>
              <a:t>14.04.2024</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tr-TR" noProof="0" smtClean="0"/>
              <a:t>‹#›</a:t>
            </a:fld>
            <a:endParaRPr lang="tr-T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C6B3AB32-59DF-41F1-9618-EDFBF5049629}" type="slidenum">
              <a:rPr lang="tr-TR" smtClean="0"/>
              <a:t>1</a:t>
            </a:fld>
            <a:endParaRPr lang="tr-T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C6B3AB32-59DF-41F1-9618-EDFBF5049629}" type="slidenum">
              <a:rPr lang="tr-TR" smtClean="0"/>
              <a:t>2</a:t>
            </a:fld>
            <a:endParaRPr lang="tr-TR"/>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C6B3AB32-59DF-41F1-9618-EDFBF5049629}" type="slidenum">
              <a:rPr lang="tr-TR" smtClean="0"/>
              <a:t>150</a:t>
            </a:fld>
            <a:endParaRPr lang="tr-T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Dikdörtgen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tıklatın</a:t>
            </a:r>
          </a:p>
        </p:txBody>
      </p:sp>
      <p:sp>
        <p:nvSpPr>
          <p:cNvPr id="4" name="Tarih Yer Tutucusu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8C82E86C-8CD7-419E-A625-74A1A4AA75EC}" type="datetime1">
              <a:rPr lang="tr-TR" noProof="0" smtClean="0"/>
              <a:t>14.04.2024</a:t>
            </a:fld>
            <a:endParaRPr lang="tr-TR" noProof="0"/>
          </a:p>
        </p:txBody>
      </p:sp>
      <p:sp>
        <p:nvSpPr>
          <p:cNvPr id="5" name="Alt Bilgi Yer Tutucusu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tr-TR" noProof="0"/>
          </a:p>
        </p:txBody>
      </p:sp>
      <p:sp>
        <p:nvSpPr>
          <p:cNvPr id="6" name="Slayt Numarası Yer Tutucusu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Dikdörtgen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2CF06F0F-C125-42D8-8D06-60EED92A8F4B}" type="datetime1">
              <a:rPr lang="tr-TR" noProof="0" smtClean="0"/>
              <a:t>14.04.2024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Dikdörtgen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Dikey Başlık 1"/>
          <p:cNvSpPr>
            <a:spLocks noGrp="1"/>
          </p:cNvSpPr>
          <p:nvPr>
            <p:ph type="title" orient="vert"/>
          </p:nvPr>
        </p:nvSpPr>
        <p:spPr>
          <a:xfrm>
            <a:off x="8839201" y="675726"/>
            <a:ext cx="2004164" cy="5183073"/>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774923" y="675726"/>
            <a:ext cx="7896279" cy="5183073"/>
          </a:xfrm>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1B70B332-0F3B-4347-A31E-4DF0CD32E73A}" type="datetime1">
              <a:rPr lang="tr-TR" noProof="0" smtClean="0"/>
              <a:t>14.04.2024</a:t>
            </a:fld>
            <a:endParaRPr lang="tr-TR" noProof="0"/>
          </a:p>
        </p:txBody>
      </p:sp>
      <p:sp>
        <p:nvSpPr>
          <p:cNvPr id="5" name="Alt Bilgi Yer Tutucusu 4"/>
          <p:cNvSpPr>
            <a:spLocks noGrp="1"/>
          </p:cNvSpPr>
          <p:nvPr>
            <p:ph type="ftr" sz="quarter" idx="11"/>
          </p:nvPr>
        </p:nvSpPr>
        <p:spPr>
          <a:xfrm>
            <a:off x="774923" y="5951811"/>
            <a:ext cx="7896279" cy="365125"/>
          </a:xfrm>
        </p:spPr>
        <p:txBody>
          <a:bodyPr rtlCol="0"/>
          <a:lstStyle/>
          <a:p>
            <a:pPr rtl="0"/>
            <a:endParaRPr lang="tr-TR" noProof="0"/>
          </a:p>
        </p:txBody>
      </p:sp>
      <p:sp>
        <p:nvSpPr>
          <p:cNvPr id="6" name="Slayt Numarası Yer Tutucusu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Dikdörtgen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702156"/>
            <a:ext cx="11029616" cy="1013800"/>
          </a:xfrm>
        </p:spPr>
        <p:txBody>
          <a:bodyPr rtlCol="0"/>
          <a:lstStyle/>
          <a:p>
            <a:pPr rtl="0"/>
            <a:r>
              <a:rPr lang="tr-TR" noProof="0"/>
              <a:t>Asıl başlık stilini düzenlemek için tıklayın</a:t>
            </a:r>
          </a:p>
        </p:txBody>
      </p:sp>
      <p:sp>
        <p:nvSpPr>
          <p:cNvPr id="3" name="İçerik Yer Tutucusu 2"/>
          <p:cNvSpPr>
            <a:spLocks noGrp="1"/>
          </p:cNvSpPr>
          <p:nvPr>
            <p:ph idx="1"/>
          </p:nvPr>
        </p:nvSpPr>
        <p:spPr>
          <a:xfrm>
            <a:off x="581192" y="2180496"/>
            <a:ext cx="11029615" cy="367830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44DD688D-FB2C-48CA-89D5-6903252A17F3}" type="datetime1">
              <a:rPr lang="tr-TR" noProof="0" smtClean="0"/>
              <a:t>14.04.2024</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a:xfrm>
            <a:off x="10558300" y="5956137"/>
            <a:ext cx="1052508" cy="365125"/>
          </a:xfrm>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Dikdörtgen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tr-TR" noProof="0"/>
              <a:t>Asıl başlık stilini düzenlemek için tıklayın</a:t>
            </a:r>
          </a:p>
        </p:txBody>
      </p:sp>
      <p:sp>
        <p:nvSpPr>
          <p:cNvPr id="3" name="Metin Yer Tutucusu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lvl1pPr>
              <a:defRPr>
                <a:solidFill>
                  <a:schemeClr val="accent1">
                    <a:lumMod val="75000"/>
                    <a:lumOff val="25000"/>
                  </a:schemeClr>
                </a:solidFill>
              </a:defRPr>
            </a:lvl1pPr>
          </a:lstStyle>
          <a:p>
            <a:pPr rtl="0"/>
            <a:fld id="{3B765136-928E-49D4-B331-A1BA882B7588}" type="datetime1">
              <a:rPr lang="tr-TR" noProof="0" smtClean="0"/>
              <a:t>14.04.2024</a:t>
            </a:fld>
            <a:endParaRPr lang="tr-TR" noProof="0"/>
          </a:p>
        </p:txBody>
      </p:sp>
      <p:sp>
        <p:nvSpPr>
          <p:cNvPr id="5" name="Alt Bilgi Yer Tutucusu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a:p>
        </p:txBody>
      </p:sp>
      <p:sp>
        <p:nvSpPr>
          <p:cNvPr id="6" name="Slayt Numarası Yer Tutucusu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Dikdörtgen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581193" y="2228003"/>
            <a:ext cx="5422390"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188417" y="2228003"/>
            <a:ext cx="5422392" cy="3633047"/>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p:cNvSpPr>
            <a:spLocks noGrp="1"/>
          </p:cNvSpPr>
          <p:nvPr>
            <p:ph type="dt" sz="half" idx="10"/>
          </p:nvPr>
        </p:nvSpPr>
        <p:spPr/>
        <p:txBody>
          <a:bodyPr rtlCol="0"/>
          <a:lstStyle/>
          <a:p>
            <a:pPr rtl="0"/>
            <a:fld id="{C6F58F8E-0482-4791-914A-065FB3C4105B}" type="datetime1">
              <a:rPr lang="tr-TR" noProof="0" smtClean="0"/>
              <a:t>14.04.2024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Dikdörtgen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Başlık 1"/>
          <p:cNvSpPr>
            <a:spLocks noGrp="1"/>
          </p:cNvSpPr>
          <p:nvPr>
            <p:ph type="title"/>
          </p:nvPr>
        </p:nvSpPr>
        <p:spPr>
          <a:xfrm>
            <a:off x="581193" y="729658"/>
            <a:ext cx="11029616" cy="988332"/>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581194"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217709" y="2926052"/>
            <a:ext cx="5393100" cy="2934999"/>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AE8D3276-729C-4C17-B6E2-2867EDA2643F}" type="datetime1">
              <a:rPr lang="tr-TR" noProof="0" smtClean="0"/>
              <a:t>14.04.2024</a:t>
            </a:fld>
            <a:endParaRPr lang="tr-TR" noProof="0"/>
          </a:p>
        </p:txBody>
      </p:sp>
      <p:sp>
        <p:nvSpPr>
          <p:cNvPr id="8" name="Alt Bilgi Yer Tutucusu 7"/>
          <p:cNvSpPr>
            <a:spLocks noGrp="1"/>
          </p:cNvSpPr>
          <p:nvPr>
            <p:ph type="ftr" sz="quarter" idx="11"/>
          </p:nvPr>
        </p:nvSpPr>
        <p:spPr/>
        <p:txBody>
          <a:bodyPr rtlCol="0"/>
          <a:lstStyle/>
          <a:p>
            <a:pPr rtl="0"/>
            <a:endParaRPr lang="tr-TR" noProof="0"/>
          </a:p>
        </p:txBody>
      </p:sp>
      <p:sp>
        <p:nvSpPr>
          <p:cNvPr id="9" name="Slayt Numarası Yer Tutucusu 8"/>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3" name="Tarih Yer Tutucusu 2"/>
          <p:cNvSpPr>
            <a:spLocks noGrp="1"/>
          </p:cNvSpPr>
          <p:nvPr>
            <p:ph type="dt" sz="half" idx="10"/>
          </p:nvPr>
        </p:nvSpPr>
        <p:spPr/>
        <p:txBody>
          <a:bodyPr rtlCol="0"/>
          <a:lstStyle/>
          <a:p>
            <a:pPr rtl="0"/>
            <a:fld id="{04C86354-688A-4E0E-A795-B8F42E1E179F}" type="datetime1">
              <a:rPr lang="tr-TR" noProof="0" smtClean="0"/>
              <a:t>14.04.2024</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
        <p:nvSpPr>
          <p:cNvPr id="7" name="Dikdörtgen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Başlık 1"/>
          <p:cNvSpPr>
            <a:spLocks noGrp="1"/>
          </p:cNvSpPr>
          <p:nvPr>
            <p:ph type="title"/>
          </p:nvPr>
        </p:nvSpPr>
        <p:spPr>
          <a:xfrm>
            <a:off x="575894" y="729658"/>
            <a:ext cx="11029616" cy="988332"/>
          </a:xfrm>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EBDB85D0-1F54-43FE-A7FC-CEF3014256E7}" type="datetime1">
              <a:rPr lang="tr-TR" noProof="0" smtClean="0"/>
              <a:t>14.04.2024</a:t>
            </a:fld>
            <a:endParaRPr lang="tr-TR" noProof="0"/>
          </a:p>
        </p:txBody>
      </p:sp>
      <p:sp>
        <p:nvSpPr>
          <p:cNvPr id="3" name="Alt Bilgi Yer Tutucusu 2"/>
          <p:cNvSpPr>
            <a:spLocks noGrp="1"/>
          </p:cNvSpPr>
          <p:nvPr>
            <p:ph type="ftr" sz="quarter" idx="11"/>
          </p:nvPr>
        </p:nvSpPr>
        <p:spPr/>
        <p:txBody>
          <a:bodyPr rtlCol="0"/>
          <a:lstStyle/>
          <a:p>
            <a:pPr rtl="0"/>
            <a:endParaRPr lang="tr-TR" noProof="0"/>
          </a:p>
        </p:txBody>
      </p:sp>
      <p:sp>
        <p:nvSpPr>
          <p:cNvPr id="4" name="Slayt Numarası Yer Tutucusu 3"/>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9" name="Dikdörtgen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tr-TR" noProof="0"/>
              <a:t>Asıl başlık stilini düzenlemek için tıklayın</a:t>
            </a:r>
          </a:p>
        </p:txBody>
      </p:sp>
      <p:sp>
        <p:nvSpPr>
          <p:cNvPr id="3" name="İçerik Yer Tutucusu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solidFill>
                  <a:schemeClr val="accent1">
                    <a:lumMod val="75000"/>
                    <a:lumOff val="25000"/>
                  </a:schemeClr>
                </a:solidFill>
              </a:defRPr>
            </a:lvl1pPr>
          </a:lstStyle>
          <a:p>
            <a:pPr rtl="0"/>
            <a:fld id="{E6EAC3C1-1CA8-4BA7-AED1-DB1E45F5FEAA}" type="datetime1">
              <a:rPr lang="tr-TR" noProof="0" smtClean="0"/>
              <a:t>14.04.2024</a:t>
            </a:fld>
            <a:endParaRPr lang="tr-TR" noProof="0"/>
          </a:p>
        </p:txBody>
      </p:sp>
      <p:sp>
        <p:nvSpPr>
          <p:cNvPr id="6" name="Alt Bilgi Yer Tutucusu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tr-TR" noProof="0"/>
          </a:p>
        </p:txBody>
      </p:sp>
      <p:sp>
        <p:nvSpPr>
          <p:cNvPr id="7" name="Slayt Numarası Yer Tutucusu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a:t>Resim eklemek için simgeye tıklayın</a:t>
            </a:r>
          </a:p>
        </p:txBody>
      </p:sp>
      <p:sp>
        <p:nvSpPr>
          <p:cNvPr id="4" name="Metin Yer Tutucusu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23DDE148-BA19-4084-9A4E-C83E85DE3DB5}" type="datetime1">
              <a:rPr lang="tr-TR" noProof="0" smtClean="0"/>
              <a:t>14.04.2024</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D57F1E4F-1CFF-5643-939E-217C01CDF565}" type="slidenum">
              <a:rPr lang="tr-TR" noProof="0" smtClean="0"/>
              <a:pPr/>
              <a:t>‹#›</a:t>
            </a:fld>
            <a:endParaRPr lang="tr-T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4EFCC0D1-9FEB-4659-94A8-C690836DA060}" type="datetime1">
              <a:rPr lang="tr-TR" noProof="0" smtClean="0"/>
              <a:t>14.04.2024</a:t>
            </a:fld>
            <a:endParaRPr lang="tr-TR" noProof="0"/>
          </a:p>
        </p:txBody>
      </p:sp>
      <p:sp>
        <p:nvSpPr>
          <p:cNvPr id="5" name="Alt Bilgi Yer Tutucusu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defRPr>
            </a:lvl1pPr>
          </a:lstStyle>
          <a:p>
            <a:endParaRPr lang="tr-TR" noProof="0"/>
          </a:p>
        </p:txBody>
      </p:sp>
      <p:sp>
        <p:nvSpPr>
          <p:cNvPr id="6" name="Slayt Numarası Yer Tutucusu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defRPr>
            </a:lvl1pPr>
          </a:lstStyle>
          <a:p>
            <a:fld id="{D57F1E4F-1CFF-5643-939E-217C01CDF565}" type="slidenum">
              <a:rPr lang="tr-TR" noProof="0" smtClean="0"/>
              <a:pPr/>
              <a:t>‹#›</a:t>
            </a:fld>
            <a:endParaRPr lang="tr-TR" noProof="0"/>
          </a:p>
        </p:txBody>
      </p:sp>
      <p:sp>
        <p:nvSpPr>
          <p:cNvPr id="9" name="Dikdörtgen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Dikdörtgen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Dikdörtgen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mj-cs"/>
        </a:defRPr>
      </a:lvl1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Calibri" panose="020F0502020204030204" pitchFamily="34" charset="0"/>
          <a:ea typeface="+mn-ea"/>
          <a:cs typeface="Calibri" panose="020F050202020403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Calibri" panose="020F0502020204030204" pitchFamily="34" charset="0"/>
          <a:ea typeface="+mn-ea"/>
          <a:cs typeface="Calibri" panose="020F050202020403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uneytbayrak/Pima_Indians_Diabetes" TargetMode="External"/><Relationship Id="rId2" Type="http://schemas.openxmlformats.org/officeDocument/2006/relationships/hyperlink" Target="https://github.com/cuneytbayrak/Pima_Indians_Diabetes/blob/main/data/veri-seti.txt"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Dikdörtgen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atin typeface="Calibri" panose="020F0502020204030204" pitchFamily="34" charset="0"/>
            </a:endParaRPr>
          </a:p>
        </p:txBody>
      </p:sp>
      <p:pic>
        <p:nvPicPr>
          <p:cNvPr id="7" name="Resim 6" descr="Dijital Bağlantılar">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Dikdörtgen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9" name="Dikdörtgen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0" name="Dikdörtgen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pSp>
      <p:sp>
        <p:nvSpPr>
          <p:cNvPr id="22" name="Dikdörtgen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C02C5318-1A1E-49D0-B2E2-A4B0FA9E8A40}"/>
              </a:ext>
            </a:extLst>
          </p:cNvPr>
          <p:cNvSpPr>
            <a:spLocks noGrp="1"/>
          </p:cNvSpPr>
          <p:nvPr>
            <p:ph type="ctrTitle"/>
          </p:nvPr>
        </p:nvSpPr>
        <p:spPr>
          <a:xfrm>
            <a:off x="598970" y="1264446"/>
            <a:ext cx="10993546" cy="2831496"/>
          </a:xfrm>
        </p:spPr>
        <p:txBody>
          <a:bodyPr rtlCol="0">
            <a:noAutofit/>
          </a:bodyPr>
          <a:lstStyle/>
          <a:p>
            <a:pPr algn="ctr" rtl="0"/>
            <a:br>
              <a:rPr lang="tr-TR" sz="4000">
                <a:solidFill>
                  <a:schemeClr val="tx1"/>
                </a:solidFill>
              </a:rPr>
            </a:br>
            <a:r>
              <a:rPr lang="tr-TR" sz="4000">
                <a:solidFill>
                  <a:schemeClr val="tx1"/>
                </a:solidFill>
              </a:rPr>
              <a:t>Üsküdar üniversitesi</a:t>
            </a:r>
            <a:br>
              <a:rPr lang="tr-TR" sz="4000">
                <a:solidFill>
                  <a:schemeClr val="tx1"/>
                </a:solidFill>
              </a:rPr>
            </a:br>
            <a:r>
              <a:rPr lang="tr-TR" sz="4000">
                <a:solidFill>
                  <a:schemeClr val="tx1"/>
                </a:solidFill>
              </a:rPr>
              <a:t>yapay zeka yüksek lisans programı</a:t>
            </a:r>
            <a:br>
              <a:rPr lang="tr-TR" sz="4000">
                <a:solidFill>
                  <a:schemeClr val="tx1"/>
                </a:solidFill>
              </a:rPr>
            </a:br>
            <a:r>
              <a:rPr lang="tr-TR" sz="4000">
                <a:solidFill>
                  <a:schemeClr val="tx1"/>
                </a:solidFill>
              </a:rPr>
              <a:t>MAKİNE ÖĞRENMESİ DERSİ</a:t>
            </a:r>
            <a:br>
              <a:rPr lang="tr-TR" sz="4000">
                <a:solidFill>
                  <a:schemeClr val="tx1"/>
                </a:solidFill>
              </a:rPr>
            </a:br>
            <a:r>
              <a:rPr lang="tr-TR" sz="4000">
                <a:solidFill>
                  <a:schemeClr val="tx1"/>
                </a:solidFill>
              </a:rPr>
              <a:t>VİZE ÖDEVİ</a:t>
            </a:r>
          </a:p>
        </p:txBody>
      </p:sp>
      <p:sp>
        <p:nvSpPr>
          <p:cNvPr id="3" name="Alt Başlık 2">
            <a:extLst>
              <a:ext uri="{FF2B5EF4-FFF2-40B4-BE49-F238E27FC236}">
                <a16:creationId xmlns:a16="http://schemas.microsoft.com/office/drawing/2014/main" id="{48B6CF59-4E5B-494D-A2F7-97ADD01E6497}"/>
              </a:ext>
            </a:extLst>
          </p:cNvPr>
          <p:cNvSpPr>
            <a:spLocks noGrp="1"/>
          </p:cNvSpPr>
          <p:nvPr>
            <p:ph type="subTitle" idx="1"/>
          </p:nvPr>
        </p:nvSpPr>
        <p:spPr>
          <a:xfrm>
            <a:off x="581194" y="4655126"/>
            <a:ext cx="10993546" cy="1407777"/>
          </a:xfrm>
        </p:spPr>
        <p:txBody>
          <a:bodyPr rtlCol="0">
            <a:normAutofit/>
          </a:bodyPr>
          <a:lstStyle/>
          <a:p>
            <a:pPr rtl="0"/>
            <a:r>
              <a:rPr lang="tr-TR" sz="1800">
                <a:solidFill>
                  <a:srgbClr val="7CEBFF"/>
                </a:solidFill>
              </a:rPr>
              <a:t>Öğrenci	: Cüneyt bayrak</a:t>
            </a:r>
          </a:p>
          <a:p>
            <a:pPr rtl="0"/>
            <a:r>
              <a:rPr lang="tr-TR" sz="1800">
                <a:solidFill>
                  <a:srgbClr val="7CEBFF"/>
                </a:solidFill>
              </a:rPr>
              <a:t>No		: 214312019</a:t>
            </a:r>
          </a:p>
          <a:p>
            <a:pPr rtl="0"/>
            <a:r>
              <a:rPr lang="tr-TR" sz="1800">
                <a:solidFill>
                  <a:srgbClr val="7CEBFF"/>
                </a:solidFill>
              </a:rPr>
              <a:t>Tarih	: 14.04.2024</a:t>
            </a:r>
          </a:p>
          <a:p>
            <a:pPr rtl="0"/>
            <a:endParaRPr lang="tr-TR" sz="1800">
              <a:solidFill>
                <a:srgbClr val="7CEBFF"/>
              </a:solidFill>
            </a:endParaRPr>
          </a:p>
        </p:txBody>
      </p:sp>
      <p:pic>
        <p:nvPicPr>
          <p:cNvPr id="5" name="Resim 4" descr="metin, yazı tipi, simge, sembol, logo içeren bir resim&#10;&#10;Açıklama otomatik olarak oluşturuldu">
            <a:extLst>
              <a:ext uri="{FF2B5EF4-FFF2-40B4-BE49-F238E27FC236}">
                <a16:creationId xmlns:a16="http://schemas.microsoft.com/office/drawing/2014/main" id="{67DCBBF6-E236-885A-42D2-4811862F4CAB}"/>
              </a:ext>
            </a:extLst>
          </p:cNvPr>
          <p:cNvPicPr>
            <a:picLocks noChangeAspect="1"/>
          </p:cNvPicPr>
          <p:nvPr/>
        </p:nvPicPr>
        <p:blipFill>
          <a:blip r:embed="rId4"/>
          <a:stretch>
            <a:fillRect/>
          </a:stretch>
        </p:blipFill>
        <p:spPr>
          <a:xfrm>
            <a:off x="5506579" y="519767"/>
            <a:ext cx="1142776" cy="1142776"/>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EA114F95-F94A-C609-A43F-213E36D51B27}"/>
              </a:ext>
            </a:extLst>
          </p:cNvPr>
          <p:cNvPicPr>
            <a:picLocks noChangeAspect="1"/>
          </p:cNvPicPr>
          <p:nvPr/>
        </p:nvPicPr>
        <p:blipFill>
          <a:blip r:embed="rId2"/>
          <a:stretch>
            <a:fillRect/>
          </a:stretch>
        </p:blipFill>
        <p:spPr>
          <a:xfrm>
            <a:off x="2106600" y="2161732"/>
            <a:ext cx="7978800" cy="4181918"/>
          </a:xfrm>
          <a:prstGeom prst="rect">
            <a:avLst/>
          </a:prstGeom>
        </p:spPr>
      </p:pic>
    </p:spTree>
    <p:extLst>
      <p:ext uri="{BB962C8B-B14F-4D97-AF65-F5344CB8AC3E}">
        <p14:creationId xmlns:p14="http://schemas.microsoft.com/office/powerpoint/2010/main" val="7483800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871C1BC-9C6F-969E-6EA2-E7DDC466779A}"/>
              </a:ext>
            </a:extLst>
          </p:cNvPr>
          <p:cNvPicPr>
            <a:picLocks noChangeAspect="1"/>
          </p:cNvPicPr>
          <p:nvPr/>
        </p:nvPicPr>
        <p:blipFill>
          <a:blip r:embed="rId2"/>
          <a:stretch>
            <a:fillRect/>
          </a:stretch>
        </p:blipFill>
        <p:spPr>
          <a:xfrm>
            <a:off x="951782" y="2685821"/>
            <a:ext cx="10288436" cy="3277057"/>
          </a:xfrm>
          <a:prstGeom prst="rect">
            <a:avLst/>
          </a:prstGeom>
        </p:spPr>
      </p:pic>
    </p:spTree>
    <p:extLst>
      <p:ext uri="{BB962C8B-B14F-4D97-AF65-F5344CB8AC3E}">
        <p14:creationId xmlns:p14="http://schemas.microsoft.com/office/powerpoint/2010/main" val="35014418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93186" name="Picture 2">
            <a:extLst>
              <a:ext uri="{FF2B5EF4-FFF2-40B4-BE49-F238E27FC236}">
                <a16:creationId xmlns:a16="http://schemas.microsoft.com/office/drawing/2014/main" id="{7730E243-FA97-B781-A59A-F1F2B4E95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2038323"/>
            <a:ext cx="6153150" cy="4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4309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68FF4209-F656-ADF5-BD97-A4DA454C9448}"/>
              </a:ext>
            </a:extLst>
          </p:cNvPr>
          <p:cNvPicPr>
            <a:picLocks noChangeAspect="1"/>
          </p:cNvPicPr>
          <p:nvPr/>
        </p:nvPicPr>
        <p:blipFill>
          <a:blip r:embed="rId2"/>
          <a:stretch>
            <a:fillRect/>
          </a:stretch>
        </p:blipFill>
        <p:spPr>
          <a:xfrm>
            <a:off x="1366177" y="3429000"/>
            <a:ext cx="9459645" cy="1095528"/>
          </a:xfrm>
          <a:prstGeom prst="rect">
            <a:avLst/>
          </a:prstGeom>
        </p:spPr>
      </p:pic>
    </p:spTree>
    <p:extLst>
      <p:ext uri="{BB962C8B-B14F-4D97-AF65-F5344CB8AC3E}">
        <p14:creationId xmlns:p14="http://schemas.microsoft.com/office/powerpoint/2010/main" val="20819291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95234" name="Picture 2">
            <a:extLst>
              <a:ext uri="{FF2B5EF4-FFF2-40B4-BE49-F238E27FC236}">
                <a16:creationId xmlns:a16="http://schemas.microsoft.com/office/drawing/2014/main" id="{AAB11051-59F9-7189-4202-B6128E7C9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83" y="2028382"/>
            <a:ext cx="9522634"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9671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59514F39-E1F4-3E0F-7B7A-9D9CD000331E}"/>
              </a:ext>
            </a:extLst>
          </p:cNvPr>
          <p:cNvPicPr>
            <a:picLocks noChangeAspect="1"/>
          </p:cNvPicPr>
          <p:nvPr/>
        </p:nvPicPr>
        <p:blipFill>
          <a:blip r:embed="rId2"/>
          <a:stretch>
            <a:fillRect/>
          </a:stretch>
        </p:blipFill>
        <p:spPr>
          <a:xfrm>
            <a:off x="1261388" y="2500070"/>
            <a:ext cx="9669224" cy="3477110"/>
          </a:xfrm>
          <a:prstGeom prst="rect">
            <a:avLst/>
          </a:prstGeom>
        </p:spPr>
      </p:pic>
    </p:spTree>
    <p:extLst>
      <p:ext uri="{BB962C8B-B14F-4D97-AF65-F5344CB8AC3E}">
        <p14:creationId xmlns:p14="http://schemas.microsoft.com/office/powerpoint/2010/main" val="11098473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586307BF-DE3A-3BDF-4492-E41984C5A003}"/>
              </a:ext>
            </a:extLst>
          </p:cNvPr>
          <p:cNvPicPr>
            <a:picLocks noChangeAspect="1"/>
          </p:cNvPicPr>
          <p:nvPr/>
        </p:nvPicPr>
        <p:blipFill>
          <a:blip r:embed="rId2"/>
          <a:stretch>
            <a:fillRect/>
          </a:stretch>
        </p:blipFill>
        <p:spPr>
          <a:xfrm>
            <a:off x="289702" y="2371435"/>
            <a:ext cx="11612596" cy="4153480"/>
          </a:xfrm>
          <a:prstGeom prst="rect">
            <a:avLst/>
          </a:prstGeom>
        </p:spPr>
      </p:pic>
    </p:spTree>
    <p:extLst>
      <p:ext uri="{BB962C8B-B14F-4D97-AF65-F5344CB8AC3E}">
        <p14:creationId xmlns:p14="http://schemas.microsoft.com/office/powerpoint/2010/main" val="2414577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97282" name="Picture 2">
            <a:extLst>
              <a:ext uri="{FF2B5EF4-FFF2-40B4-BE49-F238E27FC236}">
                <a16:creationId xmlns:a16="http://schemas.microsoft.com/office/drawing/2014/main" id="{5F19619D-4A7F-96A2-2FA2-0533146D2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225" y="2276475"/>
            <a:ext cx="55435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173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33B00E0-7888-806C-7104-6B55800E2434}"/>
              </a:ext>
            </a:extLst>
          </p:cNvPr>
          <p:cNvPicPr>
            <a:picLocks noChangeAspect="1"/>
          </p:cNvPicPr>
          <p:nvPr/>
        </p:nvPicPr>
        <p:blipFill>
          <a:blip r:embed="rId2"/>
          <a:stretch>
            <a:fillRect/>
          </a:stretch>
        </p:blipFill>
        <p:spPr>
          <a:xfrm>
            <a:off x="2166389" y="3238405"/>
            <a:ext cx="7859222" cy="1352739"/>
          </a:xfrm>
          <a:prstGeom prst="rect">
            <a:avLst/>
          </a:prstGeom>
        </p:spPr>
      </p:pic>
    </p:spTree>
    <p:extLst>
      <p:ext uri="{BB962C8B-B14F-4D97-AF65-F5344CB8AC3E}">
        <p14:creationId xmlns:p14="http://schemas.microsoft.com/office/powerpoint/2010/main" val="12038756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0354" name="Picture 2">
            <a:extLst>
              <a:ext uri="{FF2B5EF4-FFF2-40B4-BE49-F238E27FC236}">
                <a16:creationId xmlns:a16="http://schemas.microsoft.com/office/drawing/2014/main" id="{60695A13-E222-C57C-20BC-AF3672C2A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904212"/>
            <a:ext cx="9810750" cy="49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9563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BA42800A-000C-E6D5-2973-D31CBB960CD7}"/>
              </a:ext>
            </a:extLst>
          </p:cNvPr>
          <p:cNvPicPr>
            <a:picLocks noChangeAspect="1"/>
          </p:cNvPicPr>
          <p:nvPr/>
        </p:nvPicPr>
        <p:blipFill>
          <a:blip r:embed="rId2"/>
          <a:stretch>
            <a:fillRect/>
          </a:stretch>
        </p:blipFill>
        <p:spPr>
          <a:xfrm>
            <a:off x="2169005" y="2028382"/>
            <a:ext cx="7853990" cy="4830662"/>
          </a:xfrm>
          <a:prstGeom prst="rect">
            <a:avLst/>
          </a:prstGeom>
        </p:spPr>
      </p:pic>
    </p:spTree>
    <p:extLst>
      <p:ext uri="{BB962C8B-B14F-4D97-AF65-F5344CB8AC3E}">
        <p14:creationId xmlns:p14="http://schemas.microsoft.com/office/powerpoint/2010/main" val="71404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2279AD9-75AD-04DA-FE8D-B3083238F0B3}"/>
              </a:ext>
            </a:extLst>
          </p:cNvPr>
          <p:cNvPicPr>
            <a:picLocks noChangeAspect="1"/>
          </p:cNvPicPr>
          <p:nvPr/>
        </p:nvPicPr>
        <p:blipFill>
          <a:blip r:embed="rId2"/>
          <a:stretch>
            <a:fillRect/>
          </a:stretch>
        </p:blipFill>
        <p:spPr>
          <a:xfrm>
            <a:off x="732676" y="2723945"/>
            <a:ext cx="10726647" cy="2934109"/>
          </a:xfrm>
          <a:prstGeom prst="rect">
            <a:avLst/>
          </a:prstGeom>
        </p:spPr>
      </p:pic>
    </p:spTree>
    <p:extLst>
      <p:ext uri="{BB962C8B-B14F-4D97-AF65-F5344CB8AC3E}">
        <p14:creationId xmlns:p14="http://schemas.microsoft.com/office/powerpoint/2010/main" val="12380640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6719CDD1-6414-BC18-1FE6-8A560F7D55DA}"/>
              </a:ext>
            </a:extLst>
          </p:cNvPr>
          <p:cNvPicPr>
            <a:picLocks noChangeAspect="1"/>
          </p:cNvPicPr>
          <p:nvPr/>
        </p:nvPicPr>
        <p:blipFill>
          <a:blip r:embed="rId2"/>
          <a:stretch>
            <a:fillRect/>
          </a:stretch>
        </p:blipFill>
        <p:spPr>
          <a:xfrm>
            <a:off x="2233073" y="2976414"/>
            <a:ext cx="7725853" cy="2124371"/>
          </a:xfrm>
          <a:prstGeom prst="rect">
            <a:avLst/>
          </a:prstGeom>
        </p:spPr>
      </p:pic>
    </p:spTree>
    <p:extLst>
      <p:ext uri="{BB962C8B-B14F-4D97-AF65-F5344CB8AC3E}">
        <p14:creationId xmlns:p14="http://schemas.microsoft.com/office/powerpoint/2010/main" val="39353443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E4D76740-7530-FBBB-1F38-6E94AF8BB4C6}"/>
              </a:ext>
            </a:extLst>
          </p:cNvPr>
          <p:cNvPicPr>
            <a:picLocks noChangeAspect="1"/>
          </p:cNvPicPr>
          <p:nvPr/>
        </p:nvPicPr>
        <p:blipFill>
          <a:blip r:embed="rId2"/>
          <a:stretch>
            <a:fillRect/>
          </a:stretch>
        </p:blipFill>
        <p:spPr>
          <a:xfrm>
            <a:off x="2352152" y="3033593"/>
            <a:ext cx="7487695" cy="1705213"/>
          </a:xfrm>
          <a:prstGeom prst="rect">
            <a:avLst/>
          </a:prstGeom>
        </p:spPr>
      </p:pic>
    </p:spTree>
    <p:extLst>
      <p:ext uri="{BB962C8B-B14F-4D97-AF65-F5344CB8AC3E}">
        <p14:creationId xmlns:p14="http://schemas.microsoft.com/office/powerpoint/2010/main" val="16954630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21858" name="Picture 2">
            <a:extLst>
              <a:ext uri="{FF2B5EF4-FFF2-40B4-BE49-F238E27FC236}">
                <a16:creationId xmlns:a16="http://schemas.microsoft.com/office/drawing/2014/main" id="{5CCB8B62-9CB8-C553-9269-FE905BD89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00313"/>
            <a:ext cx="50673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732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B2B3A8F1-82EF-80B6-9155-71D928D8D3C3}"/>
              </a:ext>
            </a:extLst>
          </p:cNvPr>
          <p:cNvPicPr>
            <a:picLocks noChangeAspect="1"/>
          </p:cNvPicPr>
          <p:nvPr/>
        </p:nvPicPr>
        <p:blipFill>
          <a:blip r:embed="rId2"/>
          <a:stretch>
            <a:fillRect/>
          </a:stretch>
        </p:blipFill>
        <p:spPr>
          <a:xfrm>
            <a:off x="451650" y="2766784"/>
            <a:ext cx="11288700" cy="3267531"/>
          </a:xfrm>
          <a:prstGeom prst="rect">
            <a:avLst/>
          </a:prstGeom>
        </p:spPr>
      </p:pic>
    </p:spTree>
    <p:extLst>
      <p:ext uri="{BB962C8B-B14F-4D97-AF65-F5344CB8AC3E}">
        <p14:creationId xmlns:p14="http://schemas.microsoft.com/office/powerpoint/2010/main" val="19999382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19810" name="Picture 2">
            <a:extLst>
              <a:ext uri="{FF2B5EF4-FFF2-40B4-BE49-F238E27FC236}">
                <a16:creationId xmlns:a16="http://schemas.microsoft.com/office/drawing/2014/main" id="{F431D775-EFCC-3E22-5C0E-C570AD033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2090549"/>
            <a:ext cx="6086475" cy="476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0131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69F7FC68-EB52-CBA6-3E94-5BCDC36D2BD9}"/>
              </a:ext>
            </a:extLst>
          </p:cNvPr>
          <p:cNvPicPr>
            <a:picLocks noChangeAspect="1"/>
          </p:cNvPicPr>
          <p:nvPr/>
        </p:nvPicPr>
        <p:blipFill>
          <a:blip r:embed="rId2"/>
          <a:stretch>
            <a:fillRect/>
          </a:stretch>
        </p:blipFill>
        <p:spPr>
          <a:xfrm>
            <a:off x="1223282" y="2843130"/>
            <a:ext cx="9745435" cy="1171739"/>
          </a:xfrm>
          <a:prstGeom prst="rect">
            <a:avLst/>
          </a:prstGeom>
        </p:spPr>
      </p:pic>
    </p:spTree>
    <p:extLst>
      <p:ext uri="{BB962C8B-B14F-4D97-AF65-F5344CB8AC3E}">
        <p14:creationId xmlns:p14="http://schemas.microsoft.com/office/powerpoint/2010/main" val="30441771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17762" name="Picture 2">
            <a:extLst>
              <a:ext uri="{FF2B5EF4-FFF2-40B4-BE49-F238E27FC236}">
                <a16:creationId xmlns:a16="http://schemas.microsoft.com/office/drawing/2014/main" id="{976EE64D-5D72-CF02-7ED3-C3A9986EE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2028382"/>
            <a:ext cx="9039225" cy="454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2006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233134A3-8FDA-0155-AAC8-0E9CAB039918}"/>
              </a:ext>
            </a:extLst>
          </p:cNvPr>
          <p:cNvPicPr>
            <a:picLocks noChangeAspect="1"/>
          </p:cNvPicPr>
          <p:nvPr/>
        </p:nvPicPr>
        <p:blipFill>
          <a:blip r:embed="rId2"/>
          <a:stretch>
            <a:fillRect/>
          </a:stretch>
        </p:blipFill>
        <p:spPr>
          <a:xfrm>
            <a:off x="1008949" y="2047432"/>
            <a:ext cx="10040751" cy="4591691"/>
          </a:xfrm>
          <a:prstGeom prst="rect">
            <a:avLst/>
          </a:prstGeom>
        </p:spPr>
      </p:pic>
    </p:spTree>
    <p:extLst>
      <p:ext uri="{BB962C8B-B14F-4D97-AF65-F5344CB8AC3E}">
        <p14:creationId xmlns:p14="http://schemas.microsoft.com/office/powerpoint/2010/main" val="13757078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462642A-FE62-60A3-5396-5F2FB722913F}"/>
              </a:ext>
            </a:extLst>
          </p:cNvPr>
          <p:cNvPicPr>
            <a:picLocks noChangeAspect="1"/>
          </p:cNvPicPr>
          <p:nvPr/>
        </p:nvPicPr>
        <p:blipFill>
          <a:blip r:embed="rId2"/>
          <a:stretch>
            <a:fillRect/>
          </a:stretch>
        </p:blipFill>
        <p:spPr>
          <a:xfrm>
            <a:off x="394492" y="3076425"/>
            <a:ext cx="11403016" cy="2152950"/>
          </a:xfrm>
          <a:prstGeom prst="rect">
            <a:avLst/>
          </a:prstGeom>
        </p:spPr>
      </p:pic>
    </p:spTree>
    <p:extLst>
      <p:ext uri="{BB962C8B-B14F-4D97-AF65-F5344CB8AC3E}">
        <p14:creationId xmlns:p14="http://schemas.microsoft.com/office/powerpoint/2010/main" val="16059704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60242DC9-4789-7E22-0491-0A46B1CB7330}"/>
              </a:ext>
            </a:extLst>
          </p:cNvPr>
          <p:cNvPicPr>
            <a:picLocks noChangeAspect="1"/>
          </p:cNvPicPr>
          <p:nvPr/>
        </p:nvPicPr>
        <p:blipFill>
          <a:blip r:embed="rId2"/>
          <a:stretch>
            <a:fillRect/>
          </a:stretch>
        </p:blipFill>
        <p:spPr>
          <a:xfrm>
            <a:off x="1651967" y="2252404"/>
            <a:ext cx="8888065" cy="3705742"/>
          </a:xfrm>
          <a:prstGeom prst="rect">
            <a:avLst/>
          </a:prstGeom>
        </p:spPr>
      </p:pic>
    </p:spTree>
    <p:extLst>
      <p:ext uri="{BB962C8B-B14F-4D97-AF65-F5344CB8AC3E}">
        <p14:creationId xmlns:p14="http://schemas.microsoft.com/office/powerpoint/2010/main" val="407497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F50344B5-A3B2-CD19-5A98-20DB6489C9DA}"/>
              </a:ext>
            </a:extLst>
          </p:cNvPr>
          <p:cNvPicPr>
            <a:picLocks noChangeAspect="1"/>
          </p:cNvPicPr>
          <p:nvPr/>
        </p:nvPicPr>
        <p:blipFill>
          <a:blip r:embed="rId2"/>
          <a:stretch>
            <a:fillRect/>
          </a:stretch>
        </p:blipFill>
        <p:spPr>
          <a:xfrm>
            <a:off x="1309019" y="2223794"/>
            <a:ext cx="9573961" cy="4201111"/>
          </a:xfrm>
          <a:prstGeom prst="rect">
            <a:avLst/>
          </a:prstGeom>
        </p:spPr>
      </p:pic>
    </p:spTree>
    <p:extLst>
      <p:ext uri="{BB962C8B-B14F-4D97-AF65-F5344CB8AC3E}">
        <p14:creationId xmlns:p14="http://schemas.microsoft.com/office/powerpoint/2010/main" val="38776440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192B412-4D98-3C68-F178-C6163B8F023E}"/>
              </a:ext>
            </a:extLst>
          </p:cNvPr>
          <p:cNvPicPr>
            <a:picLocks noChangeAspect="1"/>
          </p:cNvPicPr>
          <p:nvPr/>
        </p:nvPicPr>
        <p:blipFill>
          <a:blip r:embed="rId2"/>
          <a:stretch>
            <a:fillRect/>
          </a:stretch>
        </p:blipFill>
        <p:spPr>
          <a:xfrm>
            <a:off x="2304521" y="2947839"/>
            <a:ext cx="7582958" cy="2124371"/>
          </a:xfrm>
          <a:prstGeom prst="rect">
            <a:avLst/>
          </a:prstGeom>
        </p:spPr>
      </p:pic>
    </p:spTree>
    <p:extLst>
      <p:ext uri="{BB962C8B-B14F-4D97-AF65-F5344CB8AC3E}">
        <p14:creationId xmlns:p14="http://schemas.microsoft.com/office/powerpoint/2010/main" val="17160738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403DEE64-2E0D-2601-215A-27ABEB4D540B}"/>
              </a:ext>
            </a:extLst>
          </p:cNvPr>
          <p:cNvPicPr>
            <a:picLocks noChangeAspect="1"/>
          </p:cNvPicPr>
          <p:nvPr/>
        </p:nvPicPr>
        <p:blipFill>
          <a:blip r:embed="rId2"/>
          <a:stretch>
            <a:fillRect/>
          </a:stretch>
        </p:blipFill>
        <p:spPr>
          <a:xfrm>
            <a:off x="2252139" y="3157414"/>
            <a:ext cx="7497221" cy="1762371"/>
          </a:xfrm>
          <a:prstGeom prst="rect">
            <a:avLst/>
          </a:prstGeom>
        </p:spPr>
      </p:pic>
    </p:spTree>
    <p:extLst>
      <p:ext uri="{BB962C8B-B14F-4D97-AF65-F5344CB8AC3E}">
        <p14:creationId xmlns:p14="http://schemas.microsoft.com/office/powerpoint/2010/main" val="24625194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11618" name="Picture 2">
            <a:extLst>
              <a:ext uri="{FF2B5EF4-FFF2-40B4-BE49-F238E27FC236}">
                <a16:creationId xmlns:a16="http://schemas.microsoft.com/office/drawing/2014/main" id="{0ED62371-51A1-45A6-9D62-BA0F00677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575" y="2433638"/>
            <a:ext cx="527685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2810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3E58A53B-4185-3643-C29B-083168CAB896}"/>
              </a:ext>
            </a:extLst>
          </p:cNvPr>
          <p:cNvPicPr>
            <a:picLocks noChangeAspect="1"/>
          </p:cNvPicPr>
          <p:nvPr/>
        </p:nvPicPr>
        <p:blipFill>
          <a:blip r:embed="rId2"/>
          <a:stretch>
            <a:fillRect/>
          </a:stretch>
        </p:blipFill>
        <p:spPr>
          <a:xfrm>
            <a:off x="451650" y="2585807"/>
            <a:ext cx="11288700" cy="3305636"/>
          </a:xfrm>
          <a:prstGeom prst="rect">
            <a:avLst/>
          </a:prstGeom>
        </p:spPr>
      </p:pic>
    </p:spTree>
    <p:extLst>
      <p:ext uri="{BB962C8B-B14F-4D97-AF65-F5344CB8AC3E}">
        <p14:creationId xmlns:p14="http://schemas.microsoft.com/office/powerpoint/2010/main" val="24506469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9570" name="Picture 2">
            <a:extLst>
              <a:ext uri="{FF2B5EF4-FFF2-40B4-BE49-F238E27FC236}">
                <a16:creationId xmlns:a16="http://schemas.microsoft.com/office/drawing/2014/main" id="{BFEBE4B2-21BC-8933-972E-067301B53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2023401"/>
            <a:ext cx="6172200" cy="483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6600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F9EE96E1-BCA5-A651-2EFB-9703D291C8D3}"/>
              </a:ext>
            </a:extLst>
          </p:cNvPr>
          <p:cNvPicPr>
            <a:picLocks noChangeAspect="1"/>
          </p:cNvPicPr>
          <p:nvPr/>
        </p:nvPicPr>
        <p:blipFill>
          <a:blip r:embed="rId2"/>
          <a:stretch>
            <a:fillRect/>
          </a:stretch>
        </p:blipFill>
        <p:spPr>
          <a:xfrm>
            <a:off x="1247098" y="3200325"/>
            <a:ext cx="9697803" cy="1066949"/>
          </a:xfrm>
          <a:prstGeom prst="rect">
            <a:avLst/>
          </a:prstGeom>
        </p:spPr>
      </p:pic>
    </p:spTree>
    <p:extLst>
      <p:ext uri="{BB962C8B-B14F-4D97-AF65-F5344CB8AC3E}">
        <p14:creationId xmlns:p14="http://schemas.microsoft.com/office/powerpoint/2010/main" val="31772955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7522" name="Picture 2">
            <a:extLst>
              <a:ext uri="{FF2B5EF4-FFF2-40B4-BE49-F238E27FC236}">
                <a16:creationId xmlns:a16="http://schemas.microsoft.com/office/drawing/2014/main" id="{CF656A8B-F624-407E-4C9F-A77447A96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1907589"/>
            <a:ext cx="9839325" cy="495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457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0FC3F825-D89A-85FB-D426-1827C96C9200}"/>
              </a:ext>
            </a:extLst>
          </p:cNvPr>
          <p:cNvPicPr>
            <a:picLocks noChangeAspect="1"/>
          </p:cNvPicPr>
          <p:nvPr/>
        </p:nvPicPr>
        <p:blipFill>
          <a:blip r:embed="rId2"/>
          <a:stretch>
            <a:fillRect/>
          </a:stretch>
        </p:blipFill>
        <p:spPr>
          <a:xfrm>
            <a:off x="1285203" y="2323829"/>
            <a:ext cx="9621593" cy="3886742"/>
          </a:xfrm>
          <a:prstGeom prst="rect">
            <a:avLst/>
          </a:prstGeom>
        </p:spPr>
      </p:pic>
    </p:spTree>
    <p:extLst>
      <p:ext uri="{BB962C8B-B14F-4D97-AF65-F5344CB8AC3E}">
        <p14:creationId xmlns:p14="http://schemas.microsoft.com/office/powerpoint/2010/main" val="635606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0213AE4-F329-3777-7588-C8A7B474900B}"/>
              </a:ext>
            </a:extLst>
          </p:cNvPr>
          <p:cNvPicPr>
            <a:picLocks noChangeAspect="1"/>
          </p:cNvPicPr>
          <p:nvPr/>
        </p:nvPicPr>
        <p:blipFill>
          <a:blip r:embed="rId2"/>
          <a:stretch>
            <a:fillRect/>
          </a:stretch>
        </p:blipFill>
        <p:spPr>
          <a:xfrm>
            <a:off x="861282" y="2280932"/>
            <a:ext cx="10469436" cy="4372585"/>
          </a:xfrm>
          <a:prstGeom prst="rect">
            <a:avLst/>
          </a:prstGeom>
        </p:spPr>
      </p:pic>
    </p:spTree>
    <p:extLst>
      <p:ext uri="{BB962C8B-B14F-4D97-AF65-F5344CB8AC3E}">
        <p14:creationId xmlns:p14="http://schemas.microsoft.com/office/powerpoint/2010/main" val="2507405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4450" name="Picture 2">
            <a:extLst>
              <a:ext uri="{FF2B5EF4-FFF2-40B4-BE49-F238E27FC236}">
                <a16:creationId xmlns:a16="http://schemas.microsoft.com/office/drawing/2014/main" id="{609B2A71-BA01-13EC-DE99-3E9A5FE36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266950"/>
            <a:ext cx="55245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71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39005BC8-9F21-AF55-D480-75B32CDA3614}"/>
              </a:ext>
            </a:extLst>
          </p:cNvPr>
          <p:cNvPicPr>
            <a:picLocks noChangeAspect="1"/>
          </p:cNvPicPr>
          <p:nvPr/>
        </p:nvPicPr>
        <p:blipFill>
          <a:blip r:embed="rId2"/>
          <a:stretch>
            <a:fillRect/>
          </a:stretch>
        </p:blipFill>
        <p:spPr>
          <a:xfrm>
            <a:off x="616326" y="2576755"/>
            <a:ext cx="10959347" cy="3379496"/>
          </a:xfrm>
          <a:prstGeom prst="rect">
            <a:avLst/>
          </a:prstGeom>
        </p:spPr>
      </p:pic>
    </p:spTree>
    <p:extLst>
      <p:ext uri="{BB962C8B-B14F-4D97-AF65-F5344CB8AC3E}">
        <p14:creationId xmlns:p14="http://schemas.microsoft.com/office/powerpoint/2010/main" val="4136121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A03E0BDD-A471-E1EA-4B0D-2FE30EDFAE61}"/>
              </a:ext>
            </a:extLst>
          </p:cNvPr>
          <p:cNvPicPr>
            <a:picLocks noChangeAspect="1"/>
          </p:cNvPicPr>
          <p:nvPr/>
        </p:nvPicPr>
        <p:blipFill>
          <a:blip r:embed="rId2"/>
          <a:stretch>
            <a:fillRect/>
          </a:stretch>
        </p:blipFill>
        <p:spPr>
          <a:xfrm>
            <a:off x="1928231" y="3205070"/>
            <a:ext cx="8335538" cy="1324160"/>
          </a:xfrm>
          <a:prstGeom prst="rect">
            <a:avLst/>
          </a:prstGeom>
        </p:spPr>
      </p:pic>
    </p:spTree>
    <p:extLst>
      <p:ext uri="{BB962C8B-B14F-4D97-AF65-F5344CB8AC3E}">
        <p14:creationId xmlns:p14="http://schemas.microsoft.com/office/powerpoint/2010/main" val="31376945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(post prunıng)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2402" name="Picture 2">
            <a:extLst>
              <a:ext uri="{FF2B5EF4-FFF2-40B4-BE49-F238E27FC236}">
                <a16:creationId xmlns:a16="http://schemas.microsoft.com/office/drawing/2014/main" id="{875004C0-10AA-E10D-4457-6A300212F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25" y="1904212"/>
            <a:ext cx="4984750" cy="49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957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6" name="Resim 5">
            <a:extLst>
              <a:ext uri="{FF2B5EF4-FFF2-40B4-BE49-F238E27FC236}">
                <a16:creationId xmlns:a16="http://schemas.microsoft.com/office/drawing/2014/main" id="{8CF822E9-6399-0203-D479-D2817BAF7806}"/>
              </a:ext>
            </a:extLst>
          </p:cNvPr>
          <p:cNvPicPr>
            <a:picLocks noChangeAspect="1"/>
          </p:cNvPicPr>
          <p:nvPr/>
        </p:nvPicPr>
        <p:blipFill>
          <a:blip r:embed="rId2"/>
          <a:stretch>
            <a:fillRect/>
          </a:stretch>
        </p:blipFill>
        <p:spPr>
          <a:xfrm>
            <a:off x="1618625" y="2809699"/>
            <a:ext cx="8954750" cy="2514951"/>
          </a:xfrm>
          <a:prstGeom prst="rect">
            <a:avLst/>
          </a:prstGeom>
        </p:spPr>
      </p:pic>
    </p:spTree>
    <p:extLst>
      <p:ext uri="{BB962C8B-B14F-4D97-AF65-F5344CB8AC3E}">
        <p14:creationId xmlns:p14="http://schemas.microsoft.com/office/powerpoint/2010/main" val="29273127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63045AFD-1D59-5DFB-0C73-2172A7751079}"/>
              </a:ext>
            </a:extLst>
          </p:cNvPr>
          <p:cNvPicPr>
            <a:picLocks noChangeAspect="1"/>
          </p:cNvPicPr>
          <p:nvPr/>
        </p:nvPicPr>
        <p:blipFill>
          <a:blip r:embed="rId2"/>
          <a:stretch>
            <a:fillRect/>
          </a:stretch>
        </p:blipFill>
        <p:spPr>
          <a:xfrm>
            <a:off x="2256889" y="2652498"/>
            <a:ext cx="7678222" cy="3077004"/>
          </a:xfrm>
          <a:prstGeom prst="rect">
            <a:avLst/>
          </a:prstGeom>
        </p:spPr>
      </p:pic>
    </p:spTree>
    <p:extLst>
      <p:ext uri="{BB962C8B-B14F-4D97-AF65-F5344CB8AC3E}">
        <p14:creationId xmlns:p14="http://schemas.microsoft.com/office/powerpoint/2010/main" val="724552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8481F061-BD29-1B7B-DA14-D29310E890E3}"/>
              </a:ext>
            </a:extLst>
          </p:cNvPr>
          <p:cNvPicPr>
            <a:picLocks noChangeAspect="1"/>
          </p:cNvPicPr>
          <p:nvPr/>
        </p:nvPicPr>
        <p:blipFill>
          <a:blip r:embed="rId2"/>
          <a:stretch>
            <a:fillRect/>
          </a:stretch>
        </p:blipFill>
        <p:spPr>
          <a:xfrm>
            <a:off x="2876100" y="2952597"/>
            <a:ext cx="6439799" cy="2191056"/>
          </a:xfrm>
          <a:prstGeom prst="rect">
            <a:avLst/>
          </a:prstGeom>
        </p:spPr>
      </p:pic>
    </p:spTree>
    <p:extLst>
      <p:ext uri="{BB962C8B-B14F-4D97-AF65-F5344CB8AC3E}">
        <p14:creationId xmlns:p14="http://schemas.microsoft.com/office/powerpoint/2010/main" val="1918842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9D1AA23-F443-6343-A03E-38ADCCE0C46B}"/>
              </a:ext>
            </a:extLst>
          </p:cNvPr>
          <p:cNvPicPr>
            <a:picLocks noChangeAspect="1"/>
          </p:cNvPicPr>
          <p:nvPr/>
        </p:nvPicPr>
        <p:blipFill>
          <a:blip r:embed="rId2"/>
          <a:stretch>
            <a:fillRect/>
          </a:stretch>
        </p:blipFill>
        <p:spPr>
          <a:xfrm>
            <a:off x="2414073" y="3086305"/>
            <a:ext cx="7363853" cy="1714739"/>
          </a:xfrm>
          <a:prstGeom prst="rect">
            <a:avLst/>
          </a:prstGeom>
        </p:spPr>
      </p:pic>
    </p:spTree>
    <p:extLst>
      <p:ext uri="{BB962C8B-B14F-4D97-AF65-F5344CB8AC3E}">
        <p14:creationId xmlns:p14="http://schemas.microsoft.com/office/powerpoint/2010/main" val="3348573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37218" name="Picture 2">
            <a:extLst>
              <a:ext uri="{FF2B5EF4-FFF2-40B4-BE49-F238E27FC236}">
                <a16:creationId xmlns:a16="http://schemas.microsoft.com/office/drawing/2014/main" id="{593C1334-E349-6952-89DB-A73E819B3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37392"/>
            <a:ext cx="50673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485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6885A97C-A7AD-3C70-ED80-A319F8768D7B}"/>
              </a:ext>
            </a:extLst>
          </p:cNvPr>
          <p:cNvPicPr>
            <a:picLocks noChangeAspect="1"/>
          </p:cNvPicPr>
          <p:nvPr/>
        </p:nvPicPr>
        <p:blipFill>
          <a:blip r:embed="rId2"/>
          <a:stretch>
            <a:fillRect/>
          </a:stretch>
        </p:blipFill>
        <p:spPr>
          <a:xfrm>
            <a:off x="889861" y="2576279"/>
            <a:ext cx="10412278" cy="3343742"/>
          </a:xfrm>
          <a:prstGeom prst="rect">
            <a:avLst/>
          </a:prstGeom>
        </p:spPr>
      </p:pic>
    </p:spTree>
    <p:extLst>
      <p:ext uri="{BB962C8B-B14F-4D97-AF65-F5344CB8AC3E}">
        <p14:creationId xmlns:p14="http://schemas.microsoft.com/office/powerpoint/2010/main" val="1405534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35170" name="Picture 2">
            <a:extLst>
              <a:ext uri="{FF2B5EF4-FFF2-40B4-BE49-F238E27FC236}">
                <a16:creationId xmlns:a16="http://schemas.microsoft.com/office/drawing/2014/main" id="{0C0A319B-C370-6301-30E8-0596738FF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9850" y="2028382"/>
            <a:ext cx="6143625" cy="481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9048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6085209B-27C5-4B81-2DEF-74F4ECB9D7DD}"/>
              </a:ext>
            </a:extLst>
          </p:cNvPr>
          <p:cNvPicPr>
            <a:picLocks noChangeAspect="1"/>
          </p:cNvPicPr>
          <p:nvPr/>
        </p:nvPicPr>
        <p:blipFill>
          <a:blip r:embed="rId2"/>
          <a:stretch>
            <a:fillRect/>
          </a:stretch>
        </p:blipFill>
        <p:spPr>
          <a:xfrm>
            <a:off x="1613862" y="2790655"/>
            <a:ext cx="8964276" cy="2438740"/>
          </a:xfrm>
          <a:prstGeom prst="rect">
            <a:avLst/>
          </a:prstGeom>
        </p:spPr>
      </p:pic>
    </p:spTree>
    <p:extLst>
      <p:ext uri="{BB962C8B-B14F-4D97-AF65-F5344CB8AC3E}">
        <p14:creationId xmlns:p14="http://schemas.microsoft.com/office/powerpoint/2010/main" val="272751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026" name="Picture 2">
            <a:extLst>
              <a:ext uri="{FF2B5EF4-FFF2-40B4-BE49-F238E27FC236}">
                <a16:creationId xmlns:a16="http://schemas.microsoft.com/office/drawing/2014/main" id="{E6D49398-E8CD-507C-46D0-9D68217414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19" y="2028382"/>
            <a:ext cx="7929561" cy="473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035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5862A1A1-7E82-BE07-CB89-F5F8DBF727D1}"/>
              </a:ext>
            </a:extLst>
          </p:cNvPr>
          <p:cNvPicPr>
            <a:picLocks noChangeAspect="1"/>
          </p:cNvPicPr>
          <p:nvPr/>
        </p:nvPicPr>
        <p:blipFill>
          <a:blip r:embed="rId2"/>
          <a:stretch>
            <a:fillRect/>
          </a:stretch>
        </p:blipFill>
        <p:spPr>
          <a:xfrm>
            <a:off x="1823441" y="2595345"/>
            <a:ext cx="8545118" cy="3115110"/>
          </a:xfrm>
          <a:prstGeom prst="rect">
            <a:avLst/>
          </a:prstGeom>
        </p:spPr>
      </p:pic>
    </p:spTree>
    <p:extLst>
      <p:ext uri="{BB962C8B-B14F-4D97-AF65-F5344CB8AC3E}">
        <p14:creationId xmlns:p14="http://schemas.microsoft.com/office/powerpoint/2010/main" val="37616466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7C4F47F-5F2C-6BA1-94F6-47278D83556D}"/>
              </a:ext>
            </a:extLst>
          </p:cNvPr>
          <p:cNvPicPr>
            <a:picLocks noChangeAspect="1"/>
          </p:cNvPicPr>
          <p:nvPr/>
        </p:nvPicPr>
        <p:blipFill>
          <a:blip r:embed="rId2"/>
          <a:stretch>
            <a:fillRect/>
          </a:stretch>
        </p:blipFill>
        <p:spPr>
          <a:xfrm>
            <a:off x="2395021" y="2900211"/>
            <a:ext cx="7401958" cy="2162477"/>
          </a:xfrm>
          <a:prstGeom prst="rect">
            <a:avLst/>
          </a:prstGeom>
        </p:spPr>
      </p:pic>
    </p:spTree>
    <p:extLst>
      <p:ext uri="{BB962C8B-B14F-4D97-AF65-F5344CB8AC3E}">
        <p14:creationId xmlns:p14="http://schemas.microsoft.com/office/powerpoint/2010/main" val="1407487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0DA48A9B-7911-3E1F-EC2B-53FA5D5F7690}"/>
              </a:ext>
            </a:extLst>
          </p:cNvPr>
          <p:cNvPicPr>
            <a:picLocks noChangeAspect="1"/>
          </p:cNvPicPr>
          <p:nvPr/>
        </p:nvPicPr>
        <p:blipFill>
          <a:blip r:embed="rId2"/>
          <a:stretch>
            <a:fillRect/>
          </a:stretch>
        </p:blipFill>
        <p:spPr>
          <a:xfrm>
            <a:off x="2399784" y="3172038"/>
            <a:ext cx="7392432" cy="1657581"/>
          </a:xfrm>
          <a:prstGeom prst="rect">
            <a:avLst/>
          </a:prstGeom>
        </p:spPr>
      </p:pic>
    </p:spTree>
    <p:extLst>
      <p:ext uri="{BB962C8B-B14F-4D97-AF65-F5344CB8AC3E}">
        <p14:creationId xmlns:p14="http://schemas.microsoft.com/office/powerpoint/2010/main" val="3581433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29026" name="Picture 2">
            <a:extLst>
              <a:ext uri="{FF2B5EF4-FFF2-40B4-BE49-F238E27FC236}">
                <a16:creationId xmlns:a16="http://schemas.microsoft.com/office/drawing/2014/main" id="{007FE07D-4079-23B7-0F9F-22E4B5AD1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37392"/>
            <a:ext cx="50673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8527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77676B34-2502-576A-94EA-3312102CA301}"/>
              </a:ext>
            </a:extLst>
          </p:cNvPr>
          <p:cNvPicPr>
            <a:picLocks noChangeAspect="1"/>
          </p:cNvPicPr>
          <p:nvPr/>
        </p:nvPicPr>
        <p:blipFill>
          <a:blip r:embed="rId2"/>
          <a:stretch>
            <a:fillRect/>
          </a:stretch>
        </p:blipFill>
        <p:spPr>
          <a:xfrm>
            <a:off x="394492" y="2609620"/>
            <a:ext cx="11403016" cy="3296110"/>
          </a:xfrm>
          <a:prstGeom prst="rect">
            <a:avLst/>
          </a:prstGeom>
        </p:spPr>
      </p:pic>
    </p:spTree>
    <p:extLst>
      <p:ext uri="{BB962C8B-B14F-4D97-AF65-F5344CB8AC3E}">
        <p14:creationId xmlns:p14="http://schemas.microsoft.com/office/powerpoint/2010/main" val="10578980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naıve bayes sınıflandırıcı</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26978" name="Picture 2">
            <a:extLst>
              <a:ext uri="{FF2B5EF4-FFF2-40B4-BE49-F238E27FC236}">
                <a16:creationId xmlns:a16="http://schemas.microsoft.com/office/drawing/2014/main" id="{703FE42F-263A-47A9-B5ED-6F3AFB8E9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025" y="2028382"/>
            <a:ext cx="6096000" cy="477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958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5765ACAD-84E5-7ADF-66A7-10D4C68FB374}"/>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Sonuçların değerlendirilmesi </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graphicFrame>
        <p:nvGraphicFramePr>
          <p:cNvPr id="2" name="Tablo 1">
            <a:extLst>
              <a:ext uri="{FF2B5EF4-FFF2-40B4-BE49-F238E27FC236}">
                <a16:creationId xmlns:a16="http://schemas.microsoft.com/office/drawing/2014/main" id="{8ED83649-664D-51C1-9470-0D490A9609AD}"/>
              </a:ext>
            </a:extLst>
          </p:cNvPr>
          <p:cNvGraphicFramePr>
            <a:graphicFrameLocks noGrp="1"/>
          </p:cNvGraphicFramePr>
          <p:nvPr>
            <p:extLst>
              <p:ext uri="{D42A27DB-BD31-4B8C-83A1-F6EECF244321}">
                <p14:modId xmlns:p14="http://schemas.microsoft.com/office/powerpoint/2010/main" val="4086104171"/>
              </p:ext>
            </p:extLst>
          </p:nvPr>
        </p:nvGraphicFramePr>
        <p:xfrm>
          <a:off x="1418223" y="1980757"/>
          <a:ext cx="9208331" cy="4808243"/>
        </p:xfrm>
        <a:graphic>
          <a:graphicData uri="http://schemas.openxmlformats.org/drawingml/2006/table">
            <a:tbl>
              <a:tblPr firstRow="1" bandRow="1">
                <a:tableStyleId>{5C22544A-7EE6-4342-B048-85BDC9FD1C3A}</a:tableStyleId>
              </a:tblPr>
              <a:tblGrid>
                <a:gridCol w="5843694">
                  <a:extLst>
                    <a:ext uri="{9D8B030D-6E8A-4147-A177-3AD203B41FA5}">
                      <a16:colId xmlns:a16="http://schemas.microsoft.com/office/drawing/2014/main" val="3805682789"/>
                    </a:ext>
                  </a:extLst>
                </a:gridCol>
                <a:gridCol w="3364637">
                  <a:extLst>
                    <a:ext uri="{9D8B030D-6E8A-4147-A177-3AD203B41FA5}">
                      <a16:colId xmlns:a16="http://schemas.microsoft.com/office/drawing/2014/main" val="1742090424"/>
                    </a:ext>
                  </a:extLst>
                </a:gridCol>
              </a:tblGrid>
              <a:tr h="437113">
                <a:tc>
                  <a:txBody>
                    <a:bodyPr/>
                    <a:lstStyle/>
                    <a:p>
                      <a:pPr algn="ctr"/>
                      <a:r>
                        <a:rPr lang="tr-TR" sz="1900"/>
                        <a:t>ALGORİTMALAR</a:t>
                      </a:r>
                    </a:p>
                  </a:txBody>
                  <a:tcPr marL="82973" marR="82973" marT="41486" marB="41486" anchor="ctr"/>
                </a:tc>
                <a:tc>
                  <a:txBody>
                    <a:bodyPr/>
                    <a:lstStyle/>
                    <a:p>
                      <a:pPr algn="ctr"/>
                      <a:r>
                        <a:rPr lang="tr-TR" sz="2100"/>
                        <a:t>KISALTMALARI</a:t>
                      </a:r>
                    </a:p>
                  </a:txBody>
                  <a:tcPr marL="82973" marR="82973" marT="41486" marB="41486"/>
                </a:tc>
                <a:extLst>
                  <a:ext uri="{0D108BD9-81ED-4DB2-BD59-A6C34878D82A}">
                    <a16:rowId xmlns:a16="http://schemas.microsoft.com/office/drawing/2014/main" val="4275080741"/>
                  </a:ext>
                </a:extLst>
              </a:tr>
              <a:tr h="437113">
                <a:tc>
                  <a:txBody>
                    <a:bodyPr/>
                    <a:lstStyle/>
                    <a:p>
                      <a:r>
                        <a:rPr lang="tr-TR"/>
                        <a:t>Ana Veriler İçin Çoklu Doğrusal Regresyon</a:t>
                      </a:r>
                      <a:endParaRPr lang="tr-TR" dirty="0"/>
                    </a:p>
                  </a:txBody>
                  <a:tcPr/>
                </a:tc>
                <a:tc>
                  <a:txBody>
                    <a:bodyPr/>
                    <a:lstStyle/>
                    <a:p>
                      <a:pPr algn="ctr"/>
                      <a:r>
                        <a:rPr lang="tr-TR" sz="2100"/>
                        <a:t>A_ÇLR</a:t>
                      </a:r>
                    </a:p>
                  </a:txBody>
                  <a:tcPr marL="107781" marR="107781" marT="53891" marB="53891"/>
                </a:tc>
                <a:extLst>
                  <a:ext uri="{0D108BD9-81ED-4DB2-BD59-A6C34878D82A}">
                    <a16:rowId xmlns:a16="http://schemas.microsoft.com/office/drawing/2014/main" val="3168635422"/>
                  </a:ext>
                </a:extLst>
              </a:tr>
              <a:tr h="437113">
                <a:tc>
                  <a:txBody>
                    <a:bodyPr/>
                    <a:lstStyle/>
                    <a:p>
                      <a:r>
                        <a:rPr lang="tr-TR" sz="1800" kern="1200">
                          <a:solidFill>
                            <a:schemeClr val="dk1"/>
                          </a:solidFill>
                          <a:latin typeface="+mn-lt"/>
                          <a:ea typeface="+mn-ea"/>
                          <a:cs typeface="+mn-cs"/>
                        </a:rPr>
                        <a:t>PCA Sonrası Veriler İçin Çoklu Doğrusal </a:t>
                      </a:r>
                      <a:r>
                        <a:rPr lang="tr-TR"/>
                        <a:t>Regresyon</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P_ÇLR</a:t>
                      </a:r>
                    </a:p>
                  </a:txBody>
                  <a:tcPr marL="107781" marR="107781" marT="53891" marB="53891"/>
                </a:tc>
                <a:extLst>
                  <a:ext uri="{0D108BD9-81ED-4DB2-BD59-A6C34878D82A}">
                    <a16:rowId xmlns:a16="http://schemas.microsoft.com/office/drawing/2014/main" val="1504618820"/>
                  </a:ext>
                </a:extLst>
              </a:tr>
              <a:tr h="437113">
                <a:tc>
                  <a:txBody>
                    <a:bodyPr/>
                    <a:lstStyle/>
                    <a:p>
                      <a:r>
                        <a:rPr lang="tr-TR"/>
                        <a:t>Ana Veriler İçin Multinominal Lojistik Regresyon</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A_MLR</a:t>
                      </a:r>
                    </a:p>
                  </a:txBody>
                  <a:tcPr marL="107781" marR="107781" marT="53891" marB="53891"/>
                </a:tc>
                <a:extLst>
                  <a:ext uri="{0D108BD9-81ED-4DB2-BD59-A6C34878D82A}">
                    <a16:rowId xmlns:a16="http://schemas.microsoft.com/office/drawing/2014/main" val="2822445131"/>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kern="1200">
                          <a:solidFill>
                            <a:schemeClr val="dk1"/>
                          </a:solidFill>
                          <a:latin typeface="+mn-lt"/>
                          <a:ea typeface="+mn-ea"/>
                          <a:cs typeface="+mn-cs"/>
                        </a:rPr>
                        <a:t>PCA Sonrası Veriler </a:t>
                      </a:r>
                      <a:r>
                        <a:rPr lang="tr-TR"/>
                        <a:t>İçin Multinominal Lojistik Regresyon</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P_MLR</a:t>
                      </a:r>
                    </a:p>
                  </a:txBody>
                  <a:tcPr marL="107781" marR="107781" marT="53891" marB="53891"/>
                </a:tc>
                <a:extLst>
                  <a:ext uri="{0D108BD9-81ED-4DB2-BD59-A6C34878D82A}">
                    <a16:rowId xmlns:a16="http://schemas.microsoft.com/office/drawing/2014/main" val="3782241261"/>
                  </a:ext>
                </a:extLst>
              </a:tr>
              <a:tr h="437113">
                <a:tc>
                  <a:txBody>
                    <a:bodyPr/>
                    <a:lstStyle/>
                    <a:p>
                      <a:r>
                        <a:rPr lang="tr-TR"/>
                        <a:t>Ana Veriler İçin Decision Tree </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A_DT</a:t>
                      </a:r>
                    </a:p>
                  </a:txBody>
                  <a:tcPr marL="107781" marR="107781" marT="53891" marB="53891"/>
                </a:tc>
                <a:extLst>
                  <a:ext uri="{0D108BD9-81ED-4DB2-BD59-A6C34878D82A}">
                    <a16:rowId xmlns:a16="http://schemas.microsoft.com/office/drawing/2014/main" val="1825326783"/>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a:t>Ana Veriler İçin Decision Tree </a:t>
                      </a:r>
                      <a:r>
                        <a:rPr lang="tr-TR" sz="1800" kern="1200">
                          <a:solidFill>
                            <a:schemeClr val="dk1"/>
                          </a:solidFill>
                          <a:latin typeface="+mn-lt"/>
                          <a:ea typeface="+mn-ea"/>
                          <a:cs typeface="+mn-cs"/>
                        </a:rPr>
                        <a:t>Hyper Tuning Yapılmış</a:t>
                      </a:r>
                    </a:p>
                  </a:txBody>
                  <a:tcPr marL="107781" marR="107781" marT="53891" marB="53891"/>
                </a:tc>
                <a:tc>
                  <a:txBody>
                    <a:bodyPr/>
                    <a:lstStyle/>
                    <a:p>
                      <a:pPr algn="ctr"/>
                      <a:r>
                        <a:rPr lang="tr-TR" sz="2100"/>
                        <a:t>A_DT_HT</a:t>
                      </a:r>
                    </a:p>
                  </a:txBody>
                  <a:tcPr marL="107781" marR="107781" marT="53891" marB="53891"/>
                </a:tc>
                <a:extLst>
                  <a:ext uri="{0D108BD9-81ED-4DB2-BD59-A6C34878D82A}">
                    <a16:rowId xmlns:a16="http://schemas.microsoft.com/office/drawing/2014/main" val="558496619"/>
                  </a:ext>
                </a:extLst>
              </a:tr>
              <a:tr h="437113">
                <a:tc>
                  <a:txBody>
                    <a:bodyPr/>
                    <a:lstStyle/>
                    <a:p>
                      <a:r>
                        <a:rPr lang="tr-TR" sz="1800" kern="1200">
                          <a:solidFill>
                            <a:schemeClr val="dk1"/>
                          </a:solidFill>
                          <a:latin typeface="+mn-lt"/>
                          <a:ea typeface="+mn-ea"/>
                          <a:cs typeface="+mn-cs"/>
                        </a:rPr>
                        <a:t>PCA Sonrası Veriler </a:t>
                      </a:r>
                      <a:r>
                        <a:rPr lang="tr-TR"/>
                        <a:t>İçin Decision Tree </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P_DT</a:t>
                      </a:r>
                    </a:p>
                  </a:txBody>
                  <a:tcPr marL="107781" marR="107781" marT="53891" marB="53891"/>
                </a:tc>
                <a:extLst>
                  <a:ext uri="{0D108BD9-81ED-4DB2-BD59-A6C34878D82A}">
                    <a16:rowId xmlns:a16="http://schemas.microsoft.com/office/drawing/2014/main" val="1834232782"/>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kern="1200">
                          <a:solidFill>
                            <a:schemeClr val="dk1"/>
                          </a:solidFill>
                          <a:latin typeface="+mn-lt"/>
                          <a:ea typeface="+mn-ea"/>
                          <a:cs typeface="+mn-cs"/>
                        </a:rPr>
                        <a:t>PCA Sonrası Veriler </a:t>
                      </a:r>
                      <a:r>
                        <a:rPr lang="tr-TR"/>
                        <a:t>İçin Decision Tree </a:t>
                      </a:r>
                      <a:r>
                        <a:rPr lang="tr-TR" sz="1800" kern="1200">
                          <a:solidFill>
                            <a:schemeClr val="dk1"/>
                          </a:solidFill>
                          <a:latin typeface="+mn-lt"/>
                          <a:ea typeface="+mn-ea"/>
                          <a:cs typeface="+mn-cs"/>
                        </a:rPr>
                        <a:t>Hyper Tuning Yapılmış</a:t>
                      </a:r>
                    </a:p>
                  </a:txBody>
                  <a:tcPr marL="107781" marR="107781" marT="53891" marB="53891"/>
                </a:tc>
                <a:tc>
                  <a:txBody>
                    <a:bodyPr/>
                    <a:lstStyle/>
                    <a:p>
                      <a:pPr algn="ctr"/>
                      <a:r>
                        <a:rPr lang="tr-TR" sz="2100"/>
                        <a:t>P_DT_HT</a:t>
                      </a:r>
                    </a:p>
                  </a:txBody>
                  <a:tcPr marL="107781" marR="107781" marT="53891" marB="53891"/>
                </a:tc>
                <a:extLst>
                  <a:ext uri="{0D108BD9-81ED-4DB2-BD59-A6C34878D82A}">
                    <a16:rowId xmlns:a16="http://schemas.microsoft.com/office/drawing/2014/main" val="3834273021"/>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a:t>Ana Veriler İçin Naive Bayes</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A_NB</a:t>
                      </a:r>
                    </a:p>
                  </a:txBody>
                  <a:tcPr marL="107781" marR="107781" marT="53891" marB="53891"/>
                </a:tc>
                <a:extLst>
                  <a:ext uri="{0D108BD9-81ED-4DB2-BD59-A6C34878D82A}">
                    <a16:rowId xmlns:a16="http://schemas.microsoft.com/office/drawing/2014/main" val="2871620903"/>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1800" kern="1200">
                          <a:solidFill>
                            <a:schemeClr val="dk1"/>
                          </a:solidFill>
                          <a:latin typeface="+mn-lt"/>
                          <a:ea typeface="+mn-ea"/>
                          <a:cs typeface="+mn-cs"/>
                        </a:rPr>
                        <a:t>PCA Sonrası Veriler </a:t>
                      </a:r>
                      <a:r>
                        <a:rPr lang="tr-TR"/>
                        <a:t>İçin Naive Bayes</a:t>
                      </a:r>
                      <a:endParaRPr lang="tr-TR" sz="1800" kern="1200">
                        <a:solidFill>
                          <a:schemeClr val="dk1"/>
                        </a:solidFill>
                        <a:latin typeface="+mn-lt"/>
                        <a:ea typeface="+mn-ea"/>
                        <a:cs typeface="+mn-cs"/>
                      </a:endParaRPr>
                    </a:p>
                  </a:txBody>
                  <a:tcPr marL="107781" marR="107781" marT="53891" marB="53891"/>
                </a:tc>
                <a:tc>
                  <a:txBody>
                    <a:bodyPr/>
                    <a:lstStyle/>
                    <a:p>
                      <a:pPr algn="ctr"/>
                      <a:r>
                        <a:rPr lang="tr-TR" sz="2100"/>
                        <a:t>P_NB</a:t>
                      </a:r>
                    </a:p>
                  </a:txBody>
                  <a:tcPr marL="107781" marR="107781" marT="53891" marB="53891"/>
                </a:tc>
                <a:extLst>
                  <a:ext uri="{0D108BD9-81ED-4DB2-BD59-A6C34878D82A}">
                    <a16:rowId xmlns:a16="http://schemas.microsoft.com/office/drawing/2014/main" val="3640347988"/>
                  </a:ext>
                </a:extLst>
              </a:tr>
            </a:tbl>
          </a:graphicData>
        </a:graphic>
      </p:graphicFrame>
    </p:spTree>
    <p:extLst>
      <p:ext uri="{BB962C8B-B14F-4D97-AF65-F5344CB8AC3E}">
        <p14:creationId xmlns:p14="http://schemas.microsoft.com/office/powerpoint/2010/main" val="24231197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5765ACAD-84E5-7ADF-66A7-10D4C68FB374}"/>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Sonuçların değerlendirilmesi </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graphicFrame>
        <p:nvGraphicFramePr>
          <p:cNvPr id="2" name="Tablo 1">
            <a:extLst>
              <a:ext uri="{FF2B5EF4-FFF2-40B4-BE49-F238E27FC236}">
                <a16:creationId xmlns:a16="http://schemas.microsoft.com/office/drawing/2014/main" id="{8ED83649-664D-51C1-9470-0D490A9609AD}"/>
              </a:ext>
            </a:extLst>
          </p:cNvPr>
          <p:cNvGraphicFramePr>
            <a:graphicFrameLocks noGrp="1"/>
          </p:cNvGraphicFramePr>
          <p:nvPr>
            <p:extLst>
              <p:ext uri="{D42A27DB-BD31-4B8C-83A1-F6EECF244321}">
                <p14:modId xmlns:p14="http://schemas.microsoft.com/office/powerpoint/2010/main" val="967636718"/>
              </p:ext>
            </p:extLst>
          </p:nvPr>
        </p:nvGraphicFramePr>
        <p:xfrm>
          <a:off x="438318" y="2095057"/>
          <a:ext cx="11383525" cy="4092366"/>
        </p:xfrm>
        <a:graphic>
          <a:graphicData uri="http://schemas.openxmlformats.org/drawingml/2006/table">
            <a:tbl>
              <a:tblPr firstRow="1" bandRow="1">
                <a:tableStyleId>{5C22544A-7EE6-4342-B048-85BDC9FD1C3A}</a:tableStyleId>
              </a:tblPr>
              <a:tblGrid>
                <a:gridCol w="2225442">
                  <a:extLst>
                    <a:ext uri="{9D8B030D-6E8A-4147-A177-3AD203B41FA5}">
                      <a16:colId xmlns:a16="http://schemas.microsoft.com/office/drawing/2014/main" val="3805682789"/>
                    </a:ext>
                  </a:extLst>
                </a:gridCol>
                <a:gridCol w="887075">
                  <a:extLst>
                    <a:ext uri="{9D8B030D-6E8A-4147-A177-3AD203B41FA5}">
                      <a16:colId xmlns:a16="http://schemas.microsoft.com/office/drawing/2014/main" val="1742090424"/>
                    </a:ext>
                  </a:extLst>
                </a:gridCol>
                <a:gridCol w="855325">
                  <a:extLst>
                    <a:ext uri="{9D8B030D-6E8A-4147-A177-3AD203B41FA5}">
                      <a16:colId xmlns:a16="http://schemas.microsoft.com/office/drawing/2014/main" val="3253048984"/>
                    </a:ext>
                  </a:extLst>
                </a:gridCol>
                <a:gridCol w="901362">
                  <a:extLst>
                    <a:ext uri="{9D8B030D-6E8A-4147-A177-3AD203B41FA5}">
                      <a16:colId xmlns:a16="http://schemas.microsoft.com/office/drawing/2014/main" val="4261135987"/>
                    </a:ext>
                  </a:extLst>
                </a:gridCol>
                <a:gridCol w="869612">
                  <a:extLst>
                    <a:ext uri="{9D8B030D-6E8A-4147-A177-3AD203B41FA5}">
                      <a16:colId xmlns:a16="http://schemas.microsoft.com/office/drawing/2014/main" val="2110941282"/>
                    </a:ext>
                  </a:extLst>
                </a:gridCol>
                <a:gridCol w="794999">
                  <a:extLst>
                    <a:ext uri="{9D8B030D-6E8A-4147-A177-3AD203B41FA5}">
                      <a16:colId xmlns:a16="http://schemas.microsoft.com/office/drawing/2014/main" val="2315034153"/>
                    </a:ext>
                  </a:extLst>
                </a:gridCol>
                <a:gridCol w="1177587">
                  <a:extLst>
                    <a:ext uri="{9D8B030D-6E8A-4147-A177-3AD203B41FA5}">
                      <a16:colId xmlns:a16="http://schemas.microsoft.com/office/drawing/2014/main" val="204016837"/>
                    </a:ext>
                  </a:extLst>
                </a:gridCol>
                <a:gridCol w="895012">
                  <a:extLst>
                    <a:ext uri="{9D8B030D-6E8A-4147-A177-3AD203B41FA5}">
                      <a16:colId xmlns:a16="http://schemas.microsoft.com/office/drawing/2014/main" val="3202731290"/>
                    </a:ext>
                  </a:extLst>
                </a:gridCol>
                <a:gridCol w="1145837">
                  <a:extLst>
                    <a:ext uri="{9D8B030D-6E8A-4147-A177-3AD203B41FA5}">
                      <a16:colId xmlns:a16="http://schemas.microsoft.com/office/drawing/2014/main" val="3969959984"/>
                    </a:ext>
                  </a:extLst>
                </a:gridCol>
                <a:gridCol w="793412">
                  <a:extLst>
                    <a:ext uri="{9D8B030D-6E8A-4147-A177-3AD203B41FA5}">
                      <a16:colId xmlns:a16="http://schemas.microsoft.com/office/drawing/2014/main" val="3775588475"/>
                    </a:ext>
                  </a:extLst>
                </a:gridCol>
                <a:gridCol w="837862">
                  <a:extLst>
                    <a:ext uri="{9D8B030D-6E8A-4147-A177-3AD203B41FA5}">
                      <a16:colId xmlns:a16="http://schemas.microsoft.com/office/drawing/2014/main" val="1482702076"/>
                    </a:ext>
                  </a:extLst>
                </a:gridCol>
              </a:tblGrid>
              <a:tr h="437113">
                <a:tc rowSpan="2">
                  <a:txBody>
                    <a:bodyPr/>
                    <a:lstStyle/>
                    <a:p>
                      <a:pPr algn="ctr"/>
                      <a:r>
                        <a:rPr lang="tr-TR" sz="1900"/>
                        <a:t>PARAMETRELER</a:t>
                      </a:r>
                    </a:p>
                  </a:txBody>
                  <a:tcPr marL="82973" marR="82973" marT="41486" marB="41486" anchor="ctr"/>
                </a:tc>
                <a:tc gridSpan="10">
                  <a:txBody>
                    <a:bodyPr/>
                    <a:lstStyle/>
                    <a:p>
                      <a:pPr algn="ctr"/>
                      <a:r>
                        <a:rPr lang="tr-TR" sz="2100"/>
                        <a:t>ALGORİTMALAR</a:t>
                      </a:r>
                    </a:p>
                  </a:txBody>
                  <a:tcPr marL="82973" marR="82973" marT="41486" marB="41486"/>
                </a:tc>
                <a:tc hMerge="1">
                  <a:txBody>
                    <a:bodyPr/>
                    <a:lstStyle/>
                    <a:p>
                      <a:pPr algn="ctr"/>
                      <a:endParaRPr lang="tr-TR"/>
                    </a:p>
                  </a:txBody>
                  <a:tcPr/>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tc hMerge="1">
                  <a:txBody>
                    <a:bodyPr/>
                    <a:lstStyle/>
                    <a:p>
                      <a:pPr algn="ctr"/>
                      <a:endParaRPr lang="tr-TR" sz="2100"/>
                    </a:p>
                  </a:txBody>
                  <a:tcPr marL="82973" marR="82973" marT="41486" marB="41486"/>
                </a:tc>
                <a:extLst>
                  <a:ext uri="{0D108BD9-81ED-4DB2-BD59-A6C34878D82A}">
                    <a16:rowId xmlns:a16="http://schemas.microsoft.com/office/drawing/2014/main" val="4275080741"/>
                  </a:ext>
                </a:extLst>
              </a:tr>
              <a:tr h="437113">
                <a:tc vMerge="1">
                  <a:txBody>
                    <a:bodyPr/>
                    <a:lstStyle/>
                    <a:p>
                      <a:endParaRPr lang="tr-TR" dirty="0"/>
                    </a:p>
                  </a:txBody>
                  <a:tcPr/>
                </a:tc>
                <a:tc>
                  <a:txBody>
                    <a:bodyPr/>
                    <a:lstStyle/>
                    <a:p>
                      <a:pPr algn="ctr"/>
                      <a:r>
                        <a:rPr lang="tr-TR" sz="1600"/>
                        <a:t>A_ÇLR</a:t>
                      </a:r>
                    </a:p>
                  </a:txBody>
                  <a:tcPr marL="107781" marR="107781" marT="53891" marB="53891"/>
                </a:tc>
                <a:tc>
                  <a:txBody>
                    <a:bodyPr/>
                    <a:lstStyle/>
                    <a:p>
                      <a:pPr algn="ctr"/>
                      <a:r>
                        <a:rPr lang="tr-TR" sz="1600"/>
                        <a:t>P_ÇLR</a:t>
                      </a:r>
                    </a:p>
                  </a:txBody>
                  <a:tcPr marL="107781" marR="107781" marT="53891" marB="53891"/>
                </a:tc>
                <a:tc>
                  <a:txBody>
                    <a:bodyPr/>
                    <a:lstStyle/>
                    <a:p>
                      <a:pPr algn="ctr"/>
                      <a:r>
                        <a:rPr lang="tr-TR" sz="1600"/>
                        <a:t>A_MLR</a:t>
                      </a:r>
                    </a:p>
                  </a:txBody>
                  <a:tcPr marL="107781" marR="107781" marT="53891" marB="53891"/>
                </a:tc>
                <a:tc>
                  <a:txBody>
                    <a:bodyPr/>
                    <a:lstStyle/>
                    <a:p>
                      <a:pPr algn="ctr"/>
                      <a:r>
                        <a:rPr lang="tr-TR" sz="1600"/>
                        <a:t>P_MLR</a:t>
                      </a:r>
                    </a:p>
                  </a:txBody>
                  <a:tcPr marL="107781" marR="107781" marT="53891" marB="53891"/>
                </a:tc>
                <a:tc>
                  <a:txBody>
                    <a:bodyPr/>
                    <a:lstStyle/>
                    <a:p>
                      <a:pPr algn="ctr"/>
                      <a:r>
                        <a:rPr lang="tr-TR" sz="1600"/>
                        <a:t>A_DT</a:t>
                      </a:r>
                    </a:p>
                  </a:txBody>
                  <a:tcPr marL="107781" marR="107781" marT="53891" marB="53891"/>
                </a:tc>
                <a:tc>
                  <a:txBody>
                    <a:bodyPr/>
                    <a:lstStyle/>
                    <a:p>
                      <a:pPr algn="ctr"/>
                      <a:r>
                        <a:rPr lang="tr-TR" sz="1600"/>
                        <a:t>A_DT_HT</a:t>
                      </a:r>
                    </a:p>
                  </a:txBody>
                  <a:tcPr marL="107781" marR="107781" marT="53891" marB="53891"/>
                </a:tc>
                <a:tc>
                  <a:txBody>
                    <a:bodyPr/>
                    <a:lstStyle/>
                    <a:p>
                      <a:pPr algn="ctr"/>
                      <a:r>
                        <a:rPr lang="tr-TR" sz="1600"/>
                        <a:t>P_DT</a:t>
                      </a:r>
                    </a:p>
                  </a:txBody>
                  <a:tcPr marL="107781" marR="107781" marT="53891" marB="53891"/>
                </a:tc>
                <a:tc>
                  <a:txBody>
                    <a:bodyPr/>
                    <a:lstStyle/>
                    <a:p>
                      <a:pPr algn="ctr"/>
                      <a:r>
                        <a:rPr lang="tr-TR" sz="1600"/>
                        <a:t>P_DT_HT</a:t>
                      </a:r>
                    </a:p>
                  </a:txBody>
                  <a:tcPr marL="107781" marR="107781" marT="53891" marB="53891"/>
                </a:tc>
                <a:tc>
                  <a:txBody>
                    <a:bodyPr/>
                    <a:lstStyle/>
                    <a:p>
                      <a:pPr algn="ctr"/>
                      <a:r>
                        <a:rPr lang="tr-TR" sz="1600"/>
                        <a:t>A_NB</a:t>
                      </a:r>
                    </a:p>
                  </a:txBody>
                  <a:tcPr marL="107781" marR="107781" marT="53891" marB="53891"/>
                </a:tc>
                <a:tc>
                  <a:txBody>
                    <a:bodyPr/>
                    <a:lstStyle/>
                    <a:p>
                      <a:pPr algn="ctr"/>
                      <a:r>
                        <a:rPr lang="tr-TR" sz="1600"/>
                        <a:t>P_NB</a:t>
                      </a:r>
                    </a:p>
                  </a:txBody>
                  <a:tcPr marL="107781" marR="107781" marT="53891" marB="53891"/>
                </a:tc>
                <a:extLst>
                  <a:ext uri="{0D108BD9-81ED-4DB2-BD59-A6C34878D82A}">
                    <a16:rowId xmlns:a16="http://schemas.microsoft.com/office/drawing/2014/main" val="3168635422"/>
                  </a:ext>
                </a:extLst>
              </a:tr>
              <a:tr h="437113">
                <a:tc>
                  <a:txBody>
                    <a:bodyPr/>
                    <a:lstStyle/>
                    <a:p>
                      <a:r>
                        <a:rPr lang="tr-TR" sz="2100"/>
                        <a:t>Sensitivity</a:t>
                      </a:r>
                    </a:p>
                  </a:txBody>
                  <a:tcPr marL="107781" marR="107781" marT="53891" marB="53891"/>
                </a:tc>
                <a:tc>
                  <a:txBody>
                    <a:bodyPr/>
                    <a:lstStyle/>
                    <a:p>
                      <a:pPr algn="ctr"/>
                      <a:r>
                        <a:rPr lang="tr-TR" sz="1600"/>
                        <a:t>0.85</a:t>
                      </a:r>
                    </a:p>
                  </a:txBody>
                  <a:tcPr marL="107781" marR="107781" marT="53891" marB="53891"/>
                </a:tc>
                <a:tc>
                  <a:txBody>
                    <a:bodyPr/>
                    <a:lstStyle/>
                    <a:p>
                      <a:pPr algn="ctr"/>
                      <a:r>
                        <a:rPr lang="tr-TR" sz="1600"/>
                        <a:t>0.80</a:t>
                      </a:r>
                    </a:p>
                  </a:txBody>
                  <a:tcPr marL="107781" marR="107781" marT="53891" marB="53891"/>
                </a:tc>
                <a:tc>
                  <a:txBody>
                    <a:bodyPr/>
                    <a:lstStyle/>
                    <a:p>
                      <a:pPr algn="ctr"/>
                      <a:r>
                        <a:rPr lang="tr-TR" sz="1600"/>
                        <a:t>0.74</a:t>
                      </a:r>
                    </a:p>
                  </a:txBody>
                  <a:tcPr marL="107781" marR="107781" marT="53891" marB="53891"/>
                </a:tc>
                <a:tc>
                  <a:txBody>
                    <a:bodyPr/>
                    <a:lstStyle/>
                    <a:p>
                      <a:pPr algn="ctr"/>
                      <a:r>
                        <a:rPr lang="tr-TR" sz="1600"/>
                        <a:t>0.67</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0.65</a:t>
                      </a:r>
                    </a:p>
                  </a:txBody>
                  <a:tcPr marL="107781" marR="107781" marT="53891" marB="53891"/>
                </a:tc>
                <a:tc>
                  <a:txBody>
                    <a:bodyPr/>
                    <a:lstStyle/>
                    <a:p>
                      <a:pPr algn="ctr"/>
                      <a:r>
                        <a:rPr lang="tr-TR" sz="1600"/>
                        <a:t>0.65</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0.67</a:t>
                      </a:r>
                    </a:p>
                  </a:txBody>
                  <a:tcPr marL="107781" marR="107781" marT="53891" marB="53891"/>
                </a:tc>
                <a:extLst>
                  <a:ext uri="{0D108BD9-81ED-4DB2-BD59-A6C34878D82A}">
                    <a16:rowId xmlns:a16="http://schemas.microsoft.com/office/drawing/2014/main" val="1504618820"/>
                  </a:ext>
                </a:extLst>
              </a:tr>
              <a:tr h="437113">
                <a:tc>
                  <a:txBody>
                    <a:bodyPr/>
                    <a:lstStyle/>
                    <a:p>
                      <a:r>
                        <a:rPr lang="tr-TR" sz="2100"/>
                        <a:t>Specificity</a:t>
                      </a:r>
                    </a:p>
                  </a:txBody>
                  <a:tcPr marL="107781" marR="107781" marT="53891" marB="53891"/>
                </a:tc>
                <a:tc>
                  <a:txBody>
                    <a:bodyPr/>
                    <a:lstStyle/>
                    <a:p>
                      <a:pPr algn="ctr"/>
                      <a:r>
                        <a:rPr lang="tr-TR" sz="1600"/>
                        <a:t>0.79</a:t>
                      </a:r>
                    </a:p>
                  </a:txBody>
                  <a:tcPr marL="107781" marR="107781" marT="53891" marB="53891"/>
                </a:tc>
                <a:tc>
                  <a:txBody>
                    <a:bodyPr/>
                    <a:lstStyle/>
                    <a:p>
                      <a:pPr algn="ctr"/>
                      <a:r>
                        <a:rPr lang="tr-TR" sz="1600"/>
                        <a:t>0.76</a:t>
                      </a:r>
                    </a:p>
                  </a:txBody>
                  <a:tcPr marL="107781" marR="107781" marT="53891" marB="53891"/>
                </a:tc>
                <a:tc>
                  <a:txBody>
                    <a:bodyPr/>
                    <a:lstStyle/>
                    <a:p>
                      <a:pPr algn="ctr"/>
                      <a:r>
                        <a:rPr lang="tr-TR" sz="1600"/>
                        <a:t>0.87</a:t>
                      </a:r>
                    </a:p>
                  </a:txBody>
                  <a:tcPr marL="107781" marR="107781" marT="53891" marB="53891"/>
                </a:tc>
                <a:tc>
                  <a:txBody>
                    <a:bodyPr/>
                    <a:lstStyle/>
                    <a:p>
                      <a:pPr algn="ctr"/>
                      <a:r>
                        <a:rPr lang="tr-TR" sz="1600"/>
                        <a:t>0.84</a:t>
                      </a:r>
                    </a:p>
                  </a:txBody>
                  <a:tcPr marL="107781" marR="107781" marT="53891" marB="53891"/>
                </a:tc>
                <a:tc>
                  <a:txBody>
                    <a:bodyPr/>
                    <a:lstStyle/>
                    <a:p>
                      <a:pPr algn="ctr"/>
                      <a:r>
                        <a:rPr lang="tr-TR" sz="1600"/>
                        <a:t>0.92</a:t>
                      </a:r>
                    </a:p>
                  </a:txBody>
                  <a:tcPr marL="107781" marR="107781" marT="53891" marB="53891"/>
                </a:tc>
                <a:tc>
                  <a:txBody>
                    <a:bodyPr/>
                    <a:lstStyle/>
                    <a:p>
                      <a:pPr algn="ctr"/>
                      <a:r>
                        <a:rPr lang="tr-TR" sz="1600"/>
                        <a:t>0.92</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0.83</a:t>
                      </a:r>
                    </a:p>
                  </a:txBody>
                  <a:tcPr marL="107781" marR="107781" marT="53891" marB="53891"/>
                </a:tc>
                <a:extLst>
                  <a:ext uri="{0D108BD9-81ED-4DB2-BD59-A6C34878D82A}">
                    <a16:rowId xmlns:a16="http://schemas.microsoft.com/office/drawing/2014/main" val="2822445131"/>
                  </a:ext>
                </a:extLst>
              </a:tr>
              <a:tr h="437113">
                <a:tc>
                  <a:txBody>
                    <a:bodyPr/>
                    <a:lstStyle/>
                    <a:p>
                      <a:r>
                        <a:rPr lang="tr-TR" sz="2100"/>
                        <a:t>Accuracy</a:t>
                      </a:r>
                    </a:p>
                  </a:txBody>
                  <a:tcPr marL="107781" marR="107781" marT="53891" marB="53891"/>
                </a:tc>
                <a:tc>
                  <a:txBody>
                    <a:bodyPr/>
                    <a:lstStyle/>
                    <a:p>
                      <a:pPr algn="ctr"/>
                      <a:r>
                        <a:rPr lang="tr-TR" sz="1600"/>
                        <a:t>0.81</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0.82</a:t>
                      </a:r>
                    </a:p>
                  </a:txBody>
                  <a:tcPr marL="107781" marR="107781" marT="53891" marB="53891"/>
                </a:tc>
                <a:tc>
                  <a:txBody>
                    <a:bodyPr/>
                    <a:lstStyle/>
                    <a:p>
                      <a:pPr algn="ctr"/>
                      <a:r>
                        <a:rPr lang="tr-TR" sz="1600"/>
                        <a:t>0.78</a:t>
                      </a:r>
                    </a:p>
                  </a:txBody>
                  <a:tcPr marL="107781" marR="107781" marT="53891" marB="53891"/>
                </a:tc>
                <a:tc>
                  <a:txBody>
                    <a:bodyPr/>
                    <a:lstStyle/>
                    <a:p>
                      <a:pPr algn="ctr"/>
                      <a:r>
                        <a:rPr lang="tr-TR" sz="1600"/>
                        <a:t>0.87</a:t>
                      </a:r>
                    </a:p>
                  </a:txBody>
                  <a:tcPr marL="107781" marR="107781" marT="53891" marB="53891"/>
                </a:tc>
                <a:tc>
                  <a:txBody>
                    <a:bodyPr/>
                    <a:lstStyle/>
                    <a:p>
                      <a:pPr algn="ctr"/>
                      <a:r>
                        <a:rPr lang="tr-TR" sz="1600"/>
                        <a:t>0.87</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0.77</a:t>
                      </a:r>
                    </a:p>
                  </a:txBody>
                  <a:tcPr marL="107781" marR="107781" marT="53891" marB="53891"/>
                </a:tc>
                <a:tc>
                  <a:txBody>
                    <a:bodyPr/>
                    <a:lstStyle/>
                    <a:p>
                      <a:pPr algn="ctr"/>
                      <a:r>
                        <a:rPr lang="tr-TR" sz="1600"/>
                        <a:t>0.81</a:t>
                      </a:r>
                    </a:p>
                  </a:txBody>
                  <a:tcPr marL="107781" marR="107781" marT="53891" marB="53891"/>
                </a:tc>
                <a:tc>
                  <a:txBody>
                    <a:bodyPr/>
                    <a:lstStyle/>
                    <a:p>
                      <a:pPr algn="ctr"/>
                      <a:r>
                        <a:rPr lang="tr-TR" sz="1600"/>
                        <a:t>0.77</a:t>
                      </a:r>
                    </a:p>
                  </a:txBody>
                  <a:tcPr marL="107781" marR="107781" marT="53891" marB="53891"/>
                </a:tc>
                <a:extLst>
                  <a:ext uri="{0D108BD9-81ED-4DB2-BD59-A6C34878D82A}">
                    <a16:rowId xmlns:a16="http://schemas.microsoft.com/office/drawing/2014/main" val="3782241261"/>
                  </a:ext>
                </a:extLst>
              </a:tr>
              <a:tr h="437113">
                <a:tc>
                  <a:txBody>
                    <a:bodyPr/>
                    <a:lstStyle/>
                    <a:p>
                      <a:r>
                        <a:rPr lang="tr-TR" sz="2100" b="0">
                          <a:solidFill>
                            <a:schemeClr val="tx1"/>
                          </a:solidFill>
                        </a:rPr>
                        <a:t>f1-score (class 0)</a:t>
                      </a:r>
                    </a:p>
                  </a:txBody>
                  <a:tcPr marL="107781" marR="107781" marT="53891" marB="53891"/>
                </a:tc>
                <a:tc>
                  <a:txBody>
                    <a:bodyPr/>
                    <a:lstStyle/>
                    <a:p>
                      <a:pPr algn="ctr"/>
                      <a:r>
                        <a:rPr lang="tr-TR" sz="1600"/>
                        <a:t>0.85</a:t>
                      </a:r>
                    </a:p>
                  </a:txBody>
                  <a:tcPr marL="107781" marR="107781" marT="53891" marB="53891"/>
                </a:tc>
                <a:tc>
                  <a:txBody>
                    <a:bodyPr/>
                    <a:lstStyle/>
                    <a:p>
                      <a:pPr algn="ctr"/>
                      <a:r>
                        <a:rPr lang="tr-TR" sz="1600"/>
                        <a:t>0.81</a:t>
                      </a:r>
                    </a:p>
                  </a:txBody>
                  <a:tcPr marL="107781" marR="107781" marT="53891" marB="53891"/>
                </a:tc>
                <a:tc>
                  <a:txBody>
                    <a:bodyPr/>
                    <a:lstStyle/>
                    <a:p>
                      <a:pPr algn="ctr"/>
                      <a:r>
                        <a:rPr lang="tr-TR" sz="1600"/>
                        <a:t>0.86</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0.90</a:t>
                      </a:r>
                    </a:p>
                  </a:txBody>
                  <a:tcPr marL="107781" marR="107781" marT="53891" marB="53891"/>
                </a:tc>
                <a:tc>
                  <a:txBody>
                    <a:bodyPr/>
                    <a:lstStyle/>
                    <a:p>
                      <a:pPr algn="ctr"/>
                      <a:r>
                        <a:rPr lang="tr-TR" sz="1600"/>
                        <a:t>0.90</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0.83</a:t>
                      </a:r>
                    </a:p>
                  </a:txBody>
                  <a:tcPr marL="107781" marR="107781" marT="53891" marB="53891"/>
                </a:tc>
                <a:tc>
                  <a:txBody>
                    <a:bodyPr/>
                    <a:lstStyle/>
                    <a:p>
                      <a:pPr algn="ctr"/>
                      <a:r>
                        <a:rPr lang="tr-TR" sz="1600"/>
                        <a:t>0.85</a:t>
                      </a:r>
                    </a:p>
                  </a:txBody>
                  <a:tcPr marL="107781" marR="107781" marT="53891" marB="53891"/>
                </a:tc>
                <a:tc>
                  <a:txBody>
                    <a:bodyPr/>
                    <a:lstStyle/>
                    <a:p>
                      <a:pPr algn="ctr"/>
                      <a:r>
                        <a:rPr lang="tr-TR" sz="1600"/>
                        <a:t>0.83</a:t>
                      </a:r>
                    </a:p>
                  </a:txBody>
                  <a:tcPr marL="107781" marR="107781" marT="53891" marB="53891"/>
                </a:tc>
                <a:extLst>
                  <a:ext uri="{0D108BD9-81ED-4DB2-BD59-A6C34878D82A}">
                    <a16:rowId xmlns:a16="http://schemas.microsoft.com/office/drawing/2014/main" val="1825326783"/>
                  </a:ext>
                </a:extLst>
              </a:tr>
              <a:tr h="4371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2100" b="0">
                          <a:solidFill>
                            <a:schemeClr val="tx1"/>
                          </a:solidFill>
                        </a:rPr>
                        <a:t>f1-score (class 1)</a:t>
                      </a:r>
                    </a:p>
                  </a:txBody>
                  <a:tcPr marL="107781" marR="107781" marT="53891" marB="53891"/>
                </a:tc>
                <a:tc>
                  <a:txBody>
                    <a:bodyPr/>
                    <a:lstStyle/>
                    <a:p>
                      <a:pPr algn="ctr"/>
                      <a:r>
                        <a:rPr lang="tr-TR" sz="1600"/>
                        <a:t>0.76</a:t>
                      </a:r>
                    </a:p>
                  </a:txBody>
                  <a:tcPr marL="107781" marR="107781" marT="53891" marB="53891"/>
                </a:tc>
                <a:tc>
                  <a:txBody>
                    <a:bodyPr/>
                    <a:lstStyle/>
                    <a:p>
                      <a:pPr algn="ctr"/>
                      <a:r>
                        <a:rPr lang="tr-TR" sz="1600"/>
                        <a:t>0.71</a:t>
                      </a:r>
                    </a:p>
                  </a:txBody>
                  <a:tcPr marL="107781" marR="107781" marT="53891" marB="53891"/>
                </a:tc>
                <a:tc>
                  <a:txBody>
                    <a:bodyPr/>
                    <a:lstStyle/>
                    <a:p>
                      <a:pPr algn="ctr"/>
                      <a:r>
                        <a:rPr lang="tr-TR" sz="1600"/>
                        <a:t>0.75</a:t>
                      </a:r>
                    </a:p>
                  </a:txBody>
                  <a:tcPr marL="107781" marR="107781" marT="53891" marB="53891"/>
                </a:tc>
                <a:tc>
                  <a:txBody>
                    <a:bodyPr/>
                    <a:lstStyle/>
                    <a:p>
                      <a:pPr algn="ctr"/>
                      <a:r>
                        <a:rPr lang="tr-TR" sz="1600"/>
                        <a:t>0.68</a:t>
                      </a:r>
                    </a:p>
                  </a:txBody>
                  <a:tcPr marL="107781" marR="107781" marT="53891" marB="53891"/>
                </a:tc>
                <a:tc>
                  <a:txBody>
                    <a:bodyPr/>
                    <a:lstStyle/>
                    <a:p>
                      <a:pPr algn="ctr"/>
                      <a:r>
                        <a:rPr lang="tr-TR" sz="1600"/>
                        <a:t>0.80</a:t>
                      </a:r>
                    </a:p>
                  </a:txBody>
                  <a:tcPr marL="107781" marR="107781" marT="53891" marB="53891"/>
                </a:tc>
                <a:tc>
                  <a:txBody>
                    <a:bodyPr/>
                    <a:lstStyle/>
                    <a:p>
                      <a:pPr algn="ctr"/>
                      <a:r>
                        <a:rPr lang="tr-TR" sz="1600"/>
                        <a:t>0.80</a:t>
                      </a:r>
                    </a:p>
                  </a:txBody>
                  <a:tcPr marL="107781" marR="107781" marT="53891" marB="53891"/>
                </a:tc>
                <a:tc>
                  <a:txBody>
                    <a:bodyPr/>
                    <a:lstStyle/>
                    <a:p>
                      <a:pPr algn="ctr"/>
                      <a:r>
                        <a:rPr lang="tr-TR" sz="1600"/>
                        <a:t>0.67</a:t>
                      </a:r>
                    </a:p>
                  </a:txBody>
                  <a:tcPr marL="107781" marR="107781" marT="53891" marB="53891"/>
                </a:tc>
                <a:tc>
                  <a:txBody>
                    <a:bodyPr/>
                    <a:lstStyle/>
                    <a:p>
                      <a:pPr algn="ctr"/>
                      <a:r>
                        <a:rPr lang="tr-TR" sz="1600"/>
                        <a:t>0.67</a:t>
                      </a:r>
                    </a:p>
                  </a:txBody>
                  <a:tcPr marL="107781" marR="107781" marT="53891" marB="53891"/>
                </a:tc>
                <a:tc>
                  <a:txBody>
                    <a:bodyPr/>
                    <a:lstStyle/>
                    <a:p>
                      <a:pPr algn="ctr"/>
                      <a:r>
                        <a:rPr lang="tr-TR" sz="1600"/>
                        <a:t>0.73</a:t>
                      </a:r>
                    </a:p>
                  </a:txBody>
                  <a:tcPr marL="107781" marR="107781" marT="53891" marB="53891"/>
                </a:tc>
                <a:tc>
                  <a:txBody>
                    <a:bodyPr/>
                    <a:lstStyle/>
                    <a:p>
                      <a:pPr algn="ctr"/>
                      <a:r>
                        <a:rPr lang="tr-TR" sz="1600"/>
                        <a:t>0.68</a:t>
                      </a:r>
                    </a:p>
                  </a:txBody>
                  <a:tcPr marL="107781" marR="107781" marT="53891" marB="53891"/>
                </a:tc>
                <a:extLst>
                  <a:ext uri="{0D108BD9-81ED-4DB2-BD59-A6C34878D82A}">
                    <a16:rowId xmlns:a16="http://schemas.microsoft.com/office/drawing/2014/main" val="562550200"/>
                  </a:ext>
                </a:extLst>
              </a:tr>
              <a:tr h="437113">
                <a:tc>
                  <a:txBody>
                    <a:bodyPr/>
                    <a:lstStyle/>
                    <a:p>
                      <a:r>
                        <a:rPr lang="tr-TR" sz="2100" b="0">
                          <a:solidFill>
                            <a:schemeClr val="tx1"/>
                          </a:solidFill>
                        </a:rPr>
                        <a:t>Confusion matrix</a:t>
                      </a:r>
                    </a:p>
                  </a:txBody>
                  <a:tcPr marL="107781" marR="107781" marT="53891" marB="53891"/>
                </a:tc>
                <a:tc>
                  <a:txBody>
                    <a:bodyPr/>
                    <a:lstStyle/>
                    <a:p>
                      <a:pPr algn="ctr"/>
                      <a:r>
                        <a:rPr lang="tr-TR" sz="1600"/>
                        <a:t>119  31</a:t>
                      </a:r>
                    </a:p>
                    <a:p>
                      <a:pPr marL="342900" indent="-342900" algn="ctr">
                        <a:buAutoNum type="arabicPlain" startAt="12"/>
                      </a:pPr>
                      <a:r>
                        <a:rPr lang="tr-TR" sz="1600"/>
                        <a:t>61</a:t>
                      </a:r>
                    </a:p>
                  </a:txBody>
                  <a:tcPr marL="107781" marR="107781" marT="53891" marB="53891"/>
                </a:tc>
                <a:tc>
                  <a:txBody>
                    <a:bodyPr/>
                    <a:lstStyle/>
                    <a:p>
                      <a:pPr marL="342900" indent="-342900" algn="ctr">
                        <a:buAutoNum type="arabicPlain" startAt="114"/>
                      </a:pPr>
                      <a:r>
                        <a:rPr lang="tr-TR" sz="1600"/>
                        <a:t> 36</a:t>
                      </a:r>
                    </a:p>
                    <a:p>
                      <a:pPr marL="342900" indent="-342900" algn="ctr">
                        <a:buAutoNum type="arabicPlain" startAt="16"/>
                      </a:pPr>
                      <a:r>
                        <a:rPr lang="tr-TR" sz="1600"/>
                        <a:t>65</a:t>
                      </a:r>
                    </a:p>
                  </a:txBody>
                  <a:tcPr marL="107781" marR="107781" marT="53891" marB="53891"/>
                </a:tc>
                <a:tc>
                  <a:txBody>
                    <a:bodyPr/>
                    <a:lstStyle/>
                    <a:p>
                      <a:pPr marL="342900" indent="-342900" algn="ctr">
                        <a:buAutoNum type="arabicPlain" startAt="130"/>
                      </a:pPr>
                      <a:r>
                        <a:rPr lang="tr-TR" sz="1600"/>
                        <a:t>  20</a:t>
                      </a:r>
                    </a:p>
                    <a:p>
                      <a:pPr marL="342900" indent="-342900" algn="ctr">
                        <a:buAutoNum type="arabicPlain" startAt="21"/>
                      </a:pPr>
                      <a:r>
                        <a:rPr lang="tr-TR" sz="1600"/>
                        <a:t> 60</a:t>
                      </a:r>
                    </a:p>
                  </a:txBody>
                  <a:tcPr marL="107781" marR="107781" marT="53891" marB="53891"/>
                </a:tc>
                <a:tc>
                  <a:txBody>
                    <a:bodyPr/>
                    <a:lstStyle/>
                    <a:p>
                      <a:pPr marL="342900" indent="-342900" algn="ctr">
                        <a:buAutoNum type="arabicPlain" startAt="126"/>
                      </a:pPr>
                      <a:r>
                        <a:rPr lang="tr-TR" sz="1600"/>
                        <a:t> 24</a:t>
                      </a:r>
                    </a:p>
                    <a:p>
                      <a:pPr marL="342900" indent="-342900" algn="ctr">
                        <a:buAutoNum type="arabicPlain" startAt="27"/>
                      </a:pPr>
                      <a:r>
                        <a:rPr lang="tr-TR" sz="1600"/>
                        <a:t> 54</a:t>
                      </a:r>
                    </a:p>
                  </a:txBody>
                  <a:tcPr marL="107781" marR="107781" marT="53891" marB="53891"/>
                </a:tc>
                <a:tc>
                  <a:txBody>
                    <a:bodyPr/>
                    <a:lstStyle/>
                    <a:p>
                      <a:pPr algn="ctr"/>
                      <a:r>
                        <a:rPr lang="tr-TR" sz="1600"/>
                        <a:t>138 12</a:t>
                      </a:r>
                    </a:p>
                    <a:p>
                      <a:pPr marL="342900" indent="-342900" algn="ctr">
                        <a:buAutoNum type="arabicPlain" startAt="19"/>
                      </a:pPr>
                      <a:r>
                        <a:rPr lang="tr-TR" sz="1600"/>
                        <a:t>62</a:t>
                      </a:r>
                    </a:p>
                  </a:txBody>
                  <a:tcPr marL="107781" marR="107781" marT="53891" marB="53891"/>
                </a:tc>
                <a:tc>
                  <a:txBody>
                    <a:bodyPr/>
                    <a:lstStyle/>
                    <a:p>
                      <a:pPr algn="ctr"/>
                      <a:r>
                        <a:rPr lang="tr-TR" sz="1600"/>
                        <a:t>138 12</a:t>
                      </a:r>
                    </a:p>
                    <a:p>
                      <a:pPr marL="342900" indent="-342900" algn="ctr">
                        <a:buAutoNum type="arabicPlain" startAt="19"/>
                      </a:pPr>
                      <a:r>
                        <a:rPr lang="tr-TR" sz="1600"/>
                        <a:t>62</a:t>
                      </a:r>
                    </a:p>
                  </a:txBody>
                  <a:tcPr marL="107781" marR="107781" marT="53891" marB="53891"/>
                </a:tc>
                <a:tc>
                  <a:txBody>
                    <a:bodyPr/>
                    <a:lstStyle/>
                    <a:p>
                      <a:pPr algn="ctr"/>
                      <a:r>
                        <a:rPr lang="tr-TR" sz="1600"/>
                        <a:t>125  25</a:t>
                      </a:r>
                    </a:p>
                    <a:p>
                      <a:pPr marL="342900" indent="-342900" algn="ctr">
                        <a:buAutoNum type="arabicPlain" startAt="28"/>
                      </a:pPr>
                      <a:r>
                        <a:rPr lang="tr-TR" sz="1600"/>
                        <a:t>53</a:t>
                      </a:r>
                    </a:p>
                  </a:txBody>
                  <a:tcPr marL="107781" marR="107781" marT="53891" marB="53891"/>
                </a:tc>
                <a:tc>
                  <a:txBody>
                    <a:bodyPr/>
                    <a:lstStyle/>
                    <a:p>
                      <a:pPr algn="ctr"/>
                      <a:r>
                        <a:rPr lang="tr-TR" sz="1600"/>
                        <a:t>125  25</a:t>
                      </a:r>
                    </a:p>
                    <a:p>
                      <a:pPr marL="342900" indent="-342900" algn="ctr">
                        <a:buAutoNum type="arabicPlain" startAt="28"/>
                      </a:pPr>
                      <a:r>
                        <a:rPr lang="tr-TR" sz="1600"/>
                        <a:t>53</a:t>
                      </a:r>
                    </a:p>
                  </a:txBody>
                  <a:tcPr marL="107781" marR="107781" marT="53891" marB="53891"/>
                </a:tc>
                <a:tc>
                  <a:txBody>
                    <a:bodyPr/>
                    <a:lstStyle/>
                    <a:p>
                      <a:pPr algn="ctr"/>
                      <a:r>
                        <a:rPr lang="tr-TR" sz="1600"/>
                        <a:t>124 26</a:t>
                      </a:r>
                    </a:p>
                    <a:p>
                      <a:pPr marL="342900" indent="-342900" algn="ctr">
                        <a:buAutoNum type="arabicPlain" startAt="19"/>
                      </a:pPr>
                      <a:r>
                        <a:rPr lang="tr-TR" sz="1600"/>
                        <a:t>62</a:t>
                      </a:r>
                    </a:p>
                  </a:txBody>
                  <a:tcPr marL="107781" marR="107781" marT="53891" marB="53891"/>
                </a:tc>
                <a:tc>
                  <a:txBody>
                    <a:bodyPr/>
                    <a:lstStyle/>
                    <a:p>
                      <a:pPr algn="ctr"/>
                      <a:r>
                        <a:rPr lang="tr-TR" sz="1600"/>
                        <a:t>125  25</a:t>
                      </a:r>
                    </a:p>
                    <a:p>
                      <a:pPr marL="342900" indent="-342900" algn="ctr">
                        <a:buAutoNum type="arabicPlain" startAt="27"/>
                      </a:pPr>
                      <a:r>
                        <a:rPr lang="tr-TR" sz="1600"/>
                        <a:t>54</a:t>
                      </a:r>
                    </a:p>
                  </a:txBody>
                  <a:tcPr marL="107781" marR="107781" marT="53891" marB="53891"/>
                </a:tc>
                <a:extLst>
                  <a:ext uri="{0D108BD9-81ED-4DB2-BD59-A6C34878D82A}">
                    <a16:rowId xmlns:a16="http://schemas.microsoft.com/office/drawing/2014/main" val="558496619"/>
                  </a:ext>
                </a:extLst>
              </a:tr>
              <a:tr h="437113">
                <a:tc>
                  <a:txBody>
                    <a:bodyPr/>
                    <a:lstStyle/>
                    <a:p>
                      <a:r>
                        <a:rPr lang="tr-TR" sz="2100" b="0">
                          <a:solidFill>
                            <a:schemeClr val="tx1"/>
                          </a:solidFill>
                        </a:rPr>
                        <a:t>AUC</a:t>
                      </a:r>
                    </a:p>
                  </a:txBody>
                  <a:tcPr marL="107781" marR="107781" marT="53891" marB="53891"/>
                </a:tc>
                <a:tc>
                  <a:txBody>
                    <a:bodyPr/>
                    <a:lstStyle/>
                    <a:p>
                      <a:pPr algn="ctr"/>
                      <a:r>
                        <a:rPr lang="tr-TR" sz="1600"/>
                        <a:t>0,82</a:t>
                      </a:r>
                    </a:p>
                  </a:txBody>
                  <a:tcPr marL="107781" marR="107781" marT="53891" marB="53891"/>
                </a:tc>
                <a:tc>
                  <a:txBody>
                    <a:bodyPr/>
                    <a:lstStyle/>
                    <a:p>
                      <a:pPr algn="ctr"/>
                      <a:r>
                        <a:rPr lang="tr-TR" sz="1600"/>
                        <a:t>0.78</a:t>
                      </a:r>
                    </a:p>
                  </a:txBody>
                  <a:tcPr marL="107781" marR="107781" marT="53891" marB="53891"/>
                </a:tc>
                <a:tc>
                  <a:txBody>
                    <a:bodyPr/>
                    <a:lstStyle/>
                    <a:p>
                      <a:pPr algn="ctr"/>
                      <a:r>
                        <a:rPr lang="tr-TR" sz="1600"/>
                        <a:t>0.80</a:t>
                      </a:r>
                    </a:p>
                  </a:txBody>
                  <a:tcPr marL="107781" marR="107781" marT="53891" marB="53891"/>
                </a:tc>
                <a:tc>
                  <a:txBody>
                    <a:bodyPr/>
                    <a:lstStyle/>
                    <a:p>
                      <a:pPr algn="ctr"/>
                      <a:r>
                        <a:rPr lang="tr-TR" sz="1600"/>
                        <a:t>0.75</a:t>
                      </a:r>
                    </a:p>
                  </a:txBody>
                  <a:tcPr marL="107781" marR="107781" marT="53891" marB="53891"/>
                </a:tc>
                <a:tc>
                  <a:txBody>
                    <a:bodyPr/>
                    <a:lstStyle/>
                    <a:p>
                      <a:pPr algn="ctr"/>
                      <a:r>
                        <a:rPr lang="tr-TR" sz="1600"/>
                        <a:t>0.84</a:t>
                      </a:r>
                    </a:p>
                  </a:txBody>
                  <a:tcPr marL="107781" marR="107781" marT="53891" marB="53891"/>
                </a:tc>
                <a:tc>
                  <a:txBody>
                    <a:bodyPr/>
                    <a:lstStyle/>
                    <a:p>
                      <a:pPr algn="ctr"/>
                      <a:r>
                        <a:rPr lang="tr-TR" sz="1600"/>
                        <a:t>0.84</a:t>
                      </a:r>
                    </a:p>
                  </a:txBody>
                  <a:tcPr marL="107781" marR="107781" marT="53891" marB="53891"/>
                </a:tc>
                <a:tc>
                  <a:txBody>
                    <a:bodyPr/>
                    <a:lstStyle/>
                    <a:p>
                      <a:pPr algn="ctr"/>
                      <a:r>
                        <a:rPr lang="tr-TR" sz="1600"/>
                        <a:t>0.74</a:t>
                      </a:r>
                    </a:p>
                  </a:txBody>
                  <a:tcPr marL="107781" marR="107781" marT="53891" marB="53891"/>
                </a:tc>
                <a:tc>
                  <a:txBody>
                    <a:bodyPr/>
                    <a:lstStyle/>
                    <a:p>
                      <a:pPr algn="ctr"/>
                      <a:r>
                        <a:rPr lang="tr-TR" sz="1600"/>
                        <a:t>0.74</a:t>
                      </a:r>
                    </a:p>
                  </a:txBody>
                  <a:tcPr marL="107781" marR="107781" marT="53891" marB="53891"/>
                </a:tc>
                <a:tc>
                  <a:txBody>
                    <a:bodyPr/>
                    <a:lstStyle/>
                    <a:p>
                      <a:pPr algn="ctr"/>
                      <a:r>
                        <a:rPr lang="tr-TR" sz="1600"/>
                        <a:t>0.80</a:t>
                      </a:r>
                    </a:p>
                  </a:txBody>
                  <a:tcPr marL="107781" marR="107781" marT="53891" marB="53891"/>
                </a:tc>
                <a:tc>
                  <a:txBody>
                    <a:bodyPr/>
                    <a:lstStyle/>
                    <a:p>
                      <a:pPr algn="ctr"/>
                      <a:r>
                        <a:rPr lang="tr-TR" sz="1600"/>
                        <a:t>0.75</a:t>
                      </a:r>
                    </a:p>
                  </a:txBody>
                  <a:tcPr marL="107781" marR="107781" marT="53891" marB="53891"/>
                </a:tc>
                <a:extLst>
                  <a:ext uri="{0D108BD9-81ED-4DB2-BD59-A6C34878D82A}">
                    <a16:rowId xmlns:a16="http://schemas.microsoft.com/office/drawing/2014/main" val="1834232782"/>
                  </a:ext>
                </a:extLst>
              </a:tr>
            </a:tbl>
          </a:graphicData>
        </a:graphic>
      </p:graphicFrame>
      <p:sp>
        <p:nvSpPr>
          <p:cNvPr id="7" name="Dikdörtgen 6">
            <a:extLst>
              <a:ext uri="{FF2B5EF4-FFF2-40B4-BE49-F238E27FC236}">
                <a16:creationId xmlns:a16="http://schemas.microsoft.com/office/drawing/2014/main" id="{009647F2-4812-4F15-53D5-69BE62CB89F0}"/>
              </a:ext>
            </a:extLst>
          </p:cNvPr>
          <p:cNvSpPr/>
          <p:nvPr/>
        </p:nvSpPr>
        <p:spPr>
          <a:xfrm>
            <a:off x="6181725" y="2524124"/>
            <a:ext cx="800100" cy="3663299"/>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noFill/>
            </a:endParaRPr>
          </a:p>
        </p:txBody>
      </p:sp>
    </p:spTree>
    <p:extLst>
      <p:ext uri="{BB962C8B-B14F-4D97-AF65-F5344CB8AC3E}">
        <p14:creationId xmlns:p14="http://schemas.microsoft.com/office/powerpoint/2010/main" val="34623728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5765ACAD-84E5-7ADF-66A7-10D4C68FB374}"/>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Sonuçların değerlendirilmesi </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sp>
        <p:nvSpPr>
          <p:cNvPr id="3" name="Metin kutusu 2">
            <a:extLst>
              <a:ext uri="{FF2B5EF4-FFF2-40B4-BE49-F238E27FC236}">
                <a16:creationId xmlns:a16="http://schemas.microsoft.com/office/drawing/2014/main" id="{124F7DF0-E10D-16C5-5896-43BABD03A955}"/>
              </a:ext>
            </a:extLst>
          </p:cNvPr>
          <p:cNvSpPr txBox="1"/>
          <p:nvPr/>
        </p:nvSpPr>
        <p:spPr>
          <a:xfrm>
            <a:off x="781050" y="2352675"/>
            <a:ext cx="10829759" cy="3970318"/>
          </a:xfrm>
          <a:prstGeom prst="rect">
            <a:avLst/>
          </a:prstGeom>
          <a:noFill/>
        </p:spPr>
        <p:txBody>
          <a:bodyPr wrap="square" rtlCol="0">
            <a:spAutoFit/>
          </a:bodyPr>
          <a:lstStyle/>
          <a:p>
            <a:pPr marL="285750" indent="-285750" algn="just">
              <a:buFont typeface="Arial" panose="020B0604020202020204" pitchFamily="34" charset="0"/>
              <a:buChar char="•"/>
            </a:pPr>
            <a:r>
              <a:rPr lang="tr-TR"/>
              <a:t>Pima Indians Diabetes Veri Seti için 10 farklı algoritma ile yapılan analiz sonuçlarına bakıldığında en iyi sonucu Karar Ağacı Algoritması vermiştir. </a:t>
            </a:r>
          </a:p>
          <a:p>
            <a:pPr marL="285750" indent="-285750" algn="just">
              <a:buFont typeface="Arial" panose="020B0604020202020204" pitchFamily="34" charset="0"/>
              <a:buChar char="•"/>
            </a:pPr>
            <a:r>
              <a:rPr lang="tr-TR"/>
              <a:t>Kara Ağacı Algoritmaları arasında da en iyi sonucu ana veri seti ile yapılan çalışmalar vermiştir. </a:t>
            </a:r>
          </a:p>
          <a:p>
            <a:pPr marL="285750" indent="-285750" algn="just">
              <a:buFont typeface="Arial" panose="020B0604020202020204" pitchFamily="34" charset="0"/>
              <a:buChar char="•"/>
            </a:pPr>
            <a:r>
              <a:rPr lang="tr-TR"/>
              <a:t>PCA yapılarak 8 adet olan öz niteliğimiz 2 adete indirgendiği için öğrenme çok iyi olamamıştır ve genel olarak tüm algoritmalarda PCA sonrası veri setinde başarı ana veri setine göre düşüktür. Bu zaten beklenen bir sonuçtur. </a:t>
            </a:r>
          </a:p>
          <a:p>
            <a:pPr marL="285750" indent="-285750" algn="just">
              <a:buFont typeface="Arial" panose="020B0604020202020204" pitchFamily="34" charset="0"/>
              <a:buChar char="•"/>
            </a:pPr>
            <a:r>
              <a:rPr lang="tr-TR"/>
              <a:t>PCA işlemi neticesinde boyut azaltma yapılmış ve orijinal veri setinin %49,73’ünü açıklar hale gelmiştir. Bu da PCA sonrası veri setlerinin başarısının düşük olduğunu açıklayan bir başka durumdur. </a:t>
            </a:r>
          </a:p>
          <a:p>
            <a:pPr marL="285750" indent="-285750" algn="just">
              <a:buFont typeface="Arial" panose="020B0604020202020204" pitchFamily="34" charset="0"/>
              <a:buChar char="•"/>
            </a:pPr>
            <a:r>
              <a:rPr lang="tr-TR"/>
              <a:t>PCA yapılırken n_components=2 değil de 3 yapılırsa başarı daha da artabilir.</a:t>
            </a:r>
          </a:p>
          <a:p>
            <a:pPr marL="285750" indent="-285750" algn="just">
              <a:buFont typeface="Arial" panose="020B0604020202020204" pitchFamily="34" charset="0"/>
              <a:buChar char="•"/>
            </a:pPr>
            <a:r>
              <a:rPr lang="tr-TR"/>
              <a:t>Karar Ağacı Algoritmalarına uygulanan Hyper Tuning işlemi sonuçları etkilememiştir.</a:t>
            </a:r>
          </a:p>
          <a:p>
            <a:pPr marL="285750" indent="-285750" algn="just">
              <a:buFont typeface="Arial" panose="020B0604020202020204" pitchFamily="34" charset="0"/>
              <a:buChar char="•"/>
            </a:pPr>
            <a:r>
              <a:rPr lang="tr-TR"/>
              <a:t>İkinci en iyi sonuç hakkında kesin konuşmamakla beraber ilginç bir şekilde Çoklu Lineer Regresyon Analizi başarılı olmuştur. Bunda muhtemelen tahmin sonuçlarının sigmoid fonksiyonundan geçirilierek önce 0-1 aralığına, daha sonra da ortalama değeri threshold değeri kabul ederek ikili (0-1) sonuçlara çevirmek etkili olmuştur.</a:t>
            </a:r>
          </a:p>
          <a:p>
            <a:pPr marL="285750" indent="-285750" algn="just">
              <a:buFont typeface="Arial" panose="020B0604020202020204" pitchFamily="34" charset="0"/>
              <a:buChar char="•"/>
            </a:pPr>
            <a:endParaRPr lang="tr-TR"/>
          </a:p>
        </p:txBody>
      </p:sp>
    </p:spTree>
    <p:extLst>
      <p:ext uri="{BB962C8B-B14F-4D97-AF65-F5344CB8AC3E}">
        <p14:creationId xmlns:p14="http://schemas.microsoft.com/office/powerpoint/2010/main" val="27432591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5765ACAD-84E5-7ADF-66A7-10D4C68FB374}"/>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Sonuçların değerlendirilmesi </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sp>
        <p:nvSpPr>
          <p:cNvPr id="3" name="Metin kutusu 2">
            <a:extLst>
              <a:ext uri="{FF2B5EF4-FFF2-40B4-BE49-F238E27FC236}">
                <a16:creationId xmlns:a16="http://schemas.microsoft.com/office/drawing/2014/main" id="{124F7DF0-E10D-16C5-5896-43BABD03A955}"/>
              </a:ext>
            </a:extLst>
          </p:cNvPr>
          <p:cNvSpPr txBox="1"/>
          <p:nvPr/>
        </p:nvSpPr>
        <p:spPr>
          <a:xfrm>
            <a:off x="781050" y="2219325"/>
            <a:ext cx="10829759" cy="923330"/>
          </a:xfrm>
          <a:prstGeom prst="rect">
            <a:avLst/>
          </a:prstGeom>
          <a:noFill/>
        </p:spPr>
        <p:txBody>
          <a:bodyPr wrap="square" rtlCol="0">
            <a:spAutoFit/>
          </a:bodyPr>
          <a:lstStyle/>
          <a:p>
            <a:pPr marL="285750" indent="-285750" algn="just">
              <a:buFont typeface="Arial" panose="020B0604020202020204" pitchFamily="34" charset="0"/>
              <a:buChar char="•"/>
            </a:pPr>
            <a:endParaRPr lang="tr-TR"/>
          </a:p>
          <a:p>
            <a:pPr marL="285750" indent="-285750" algn="just">
              <a:buFont typeface="Arial" panose="020B0604020202020204" pitchFamily="34" charset="0"/>
              <a:buChar char="•"/>
            </a:pPr>
            <a:endParaRPr lang="tr-TR"/>
          </a:p>
          <a:p>
            <a:pPr marL="285750" indent="-285750" algn="just">
              <a:buFont typeface="Arial" panose="020B0604020202020204" pitchFamily="34" charset="0"/>
              <a:buChar char="•"/>
            </a:pPr>
            <a:endParaRPr lang="tr-TR"/>
          </a:p>
        </p:txBody>
      </p:sp>
      <p:sp>
        <p:nvSpPr>
          <p:cNvPr id="4" name="Metin kutusu 3">
            <a:extLst>
              <a:ext uri="{FF2B5EF4-FFF2-40B4-BE49-F238E27FC236}">
                <a16:creationId xmlns:a16="http://schemas.microsoft.com/office/drawing/2014/main" id="{5488F8FC-EFC9-7F48-89D0-2EE9D0A0BC6D}"/>
              </a:ext>
            </a:extLst>
          </p:cNvPr>
          <p:cNvSpPr txBox="1"/>
          <p:nvPr/>
        </p:nvSpPr>
        <p:spPr>
          <a:xfrm>
            <a:off x="781048" y="2028382"/>
            <a:ext cx="10829759" cy="4493538"/>
          </a:xfrm>
          <a:prstGeom prst="rect">
            <a:avLst/>
          </a:prstGeom>
          <a:noFill/>
        </p:spPr>
        <p:txBody>
          <a:bodyPr wrap="square" rtlCol="0">
            <a:spAutoFit/>
          </a:bodyPr>
          <a:lstStyle/>
          <a:p>
            <a:pPr algn="just"/>
            <a:r>
              <a:rPr lang="tr-TR"/>
              <a:t>Ana veriler için Decision Tree algoritmasının başarısını değerlendirecek olursak;</a:t>
            </a:r>
          </a:p>
          <a:p>
            <a:pPr marL="285750" indent="-285750" algn="just">
              <a:buFont typeface="Arial" panose="020B0604020202020204" pitchFamily="34" charset="0"/>
              <a:buChar char="•"/>
            </a:pPr>
            <a:endParaRPr lang="tr-TR" sz="1400"/>
          </a:p>
          <a:p>
            <a:pPr algn="l">
              <a:buFont typeface="+mj-lt"/>
              <a:buAutoNum type="arabicPeriod"/>
            </a:pPr>
            <a:r>
              <a:rPr lang="tr-TR" sz="1600" b="1" i="0">
                <a:solidFill>
                  <a:srgbClr val="0D0D0D"/>
                </a:solidFill>
                <a:effectLst/>
                <a:highlight>
                  <a:srgbClr val="FFFFFF"/>
                </a:highlight>
                <a:latin typeface="Söhne"/>
              </a:rPr>
              <a:t>Sensitivity (Duyarlılık)</a:t>
            </a:r>
            <a:r>
              <a:rPr lang="tr-TR" sz="1600" b="0" i="0">
                <a:solidFill>
                  <a:srgbClr val="0D0D0D"/>
                </a:solidFill>
                <a:effectLst/>
                <a:highlight>
                  <a:srgbClr val="FFFFFF"/>
                </a:highlight>
                <a:latin typeface="Söhne"/>
              </a:rPr>
              <a:t>: Duyarlılık, gerçekte pozitif olan örneklerin ne kadarının doğru bir şekilde tanımlandığını gösterir. Yani, hassasiyet ne kadar yüksekse, model gerçek pozitifleri yakalama yeteneği o kadar iyidir. Bu durumda, 0.77 olan hassasiyet oranı, modelin gerçek pozitifleri yakalama yeteneğinin oldukça makul olduğunu gösterir.</a:t>
            </a:r>
          </a:p>
          <a:p>
            <a:pPr algn="l">
              <a:buFont typeface="+mj-lt"/>
              <a:buAutoNum type="arabicPeriod"/>
            </a:pPr>
            <a:r>
              <a:rPr lang="tr-TR" sz="1600" b="1" i="0">
                <a:solidFill>
                  <a:srgbClr val="0D0D0D"/>
                </a:solidFill>
                <a:effectLst/>
                <a:highlight>
                  <a:srgbClr val="FFFFFF"/>
                </a:highlight>
                <a:latin typeface="Söhne"/>
              </a:rPr>
              <a:t>Specificity (Özgüllük)</a:t>
            </a:r>
            <a:r>
              <a:rPr lang="tr-TR" sz="1600" b="0" i="0">
                <a:solidFill>
                  <a:srgbClr val="0D0D0D"/>
                </a:solidFill>
                <a:effectLst/>
                <a:highlight>
                  <a:srgbClr val="FFFFFF"/>
                </a:highlight>
                <a:latin typeface="Söhne"/>
              </a:rPr>
              <a:t>: Özgüllük, gerçekte negatif olan örneklerin ne kadarının doğru bir şekilde tanımlandığını gösterir. Yüksek özgüllük, modelin gerçek negatifleri doğru bir şekilde ayırt etme yeteneğini yansıtır. Burada 0.92 olan özgüllük oranı, modelin gerçek negatifleri ayırt etme yeteneğinin oldukça yüksek olduğunu göstermektedir.</a:t>
            </a:r>
          </a:p>
          <a:p>
            <a:pPr algn="l">
              <a:buFont typeface="+mj-lt"/>
              <a:buAutoNum type="arabicPeriod"/>
            </a:pPr>
            <a:r>
              <a:rPr lang="tr-TR" sz="1600" b="1" i="0">
                <a:solidFill>
                  <a:srgbClr val="0D0D0D"/>
                </a:solidFill>
                <a:effectLst/>
                <a:highlight>
                  <a:srgbClr val="FFFFFF"/>
                </a:highlight>
                <a:latin typeface="Söhne"/>
              </a:rPr>
              <a:t>Accuracy (Doğruluk)</a:t>
            </a:r>
            <a:r>
              <a:rPr lang="tr-TR" sz="1600" b="0" i="0">
                <a:solidFill>
                  <a:srgbClr val="0D0D0D"/>
                </a:solidFill>
                <a:effectLst/>
                <a:highlight>
                  <a:srgbClr val="FFFFFF"/>
                </a:highlight>
                <a:latin typeface="Söhne"/>
              </a:rPr>
              <a:t>: Doğruluk, tüm sınıflandırma kararlarının doğru olma oranını temsil eder. Yani, doğruluk oranı ne kadar yüksekse, modelin genel performansı o kadar iyidir. Buradaki 0.87 doğruluk oranı oldukça yüksektir, bu da modelin genel olarak iyi bir performansa sahip olduğunu gösterir.</a:t>
            </a:r>
          </a:p>
          <a:p>
            <a:pPr algn="l">
              <a:buFont typeface="+mj-lt"/>
              <a:buAutoNum type="arabicPeriod"/>
            </a:pPr>
            <a:r>
              <a:rPr lang="tr-TR" sz="1600" b="1" i="0">
                <a:solidFill>
                  <a:srgbClr val="0D0D0D"/>
                </a:solidFill>
                <a:effectLst/>
                <a:highlight>
                  <a:srgbClr val="FFFFFF"/>
                </a:highlight>
                <a:latin typeface="Söhne"/>
              </a:rPr>
              <a:t>AUC (Alan Altındaki Eğri)</a:t>
            </a:r>
            <a:r>
              <a:rPr lang="tr-TR" sz="1600" b="0" i="0">
                <a:solidFill>
                  <a:srgbClr val="0D0D0D"/>
                </a:solidFill>
                <a:effectLst/>
                <a:highlight>
                  <a:srgbClr val="FFFFFF"/>
                </a:highlight>
                <a:latin typeface="Söhne"/>
              </a:rPr>
              <a:t>: AUC, ROC (Receiver Operating Characteristic - Alıcı İşletim Karakteristiği) eğrisinin altındaki alanı ifade eder. Bu metrik, sınıflandırma modelinin farklı eşik değerlerindeki performansını tek bir değerde özetler. 0 ile 1 arasında değer alır, 1'e ne kadar yakınsa, model o kadar iyidir. Burada 0.84 olan AUC değeri, modelin genel olarak iyi performans gösterdiğini, ancak mükemmel olmadığını gösterir.</a:t>
            </a:r>
          </a:p>
          <a:p>
            <a:pPr algn="l"/>
            <a:endParaRPr lang="tr-TR" sz="1400" b="0" i="0">
              <a:solidFill>
                <a:srgbClr val="0D0D0D"/>
              </a:solidFill>
              <a:effectLst/>
              <a:highlight>
                <a:srgbClr val="FFFFFF"/>
              </a:highlight>
              <a:latin typeface="Söhne"/>
            </a:endParaRPr>
          </a:p>
          <a:p>
            <a:pPr algn="l"/>
            <a:r>
              <a:rPr lang="tr-TR" sz="1600" b="0" i="0">
                <a:solidFill>
                  <a:srgbClr val="0D0D0D"/>
                </a:solidFill>
                <a:effectLst/>
                <a:highlight>
                  <a:srgbClr val="FFFFFF"/>
                </a:highlight>
                <a:latin typeface="Söhne"/>
              </a:rPr>
              <a:t>Sonuç olarak, verilen bu metriklerin kombinasyonu, modelin gerçek pozitifleri ve gerçek negatifleri doğru bir şekilde tanımlama yeteneğinin yüksek olduğunu, ancak mükemmel olmadığını göstermektedir.</a:t>
            </a:r>
          </a:p>
        </p:txBody>
      </p:sp>
    </p:spTree>
    <p:extLst>
      <p:ext uri="{BB962C8B-B14F-4D97-AF65-F5344CB8AC3E}">
        <p14:creationId xmlns:p14="http://schemas.microsoft.com/office/powerpoint/2010/main" val="353002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5" name="Resim 4">
            <a:extLst>
              <a:ext uri="{FF2B5EF4-FFF2-40B4-BE49-F238E27FC236}">
                <a16:creationId xmlns:a16="http://schemas.microsoft.com/office/drawing/2014/main" id="{6866F574-7DCF-3E5F-7B04-74417E7C9C16}"/>
              </a:ext>
            </a:extLst>
          </p:cNvPr>
          <p:cNvPicPr>
            <a:picLocks noChangeAspect="1"/>
          </p:cNvPicPr>
          <p:nvPr/>
        </p:nvPicPr>
        <p:blipFill>
          <a:blip r:embed="rId2"/>
          <a:stretch>
            <a:fillRect/>
          </a:stretch>
        </p:blipFill>
        <p:spPr>
          <a:xfrm>
            <a:off x="951782" y="2485784"/>
            <a:ext cx="10288436" cy="3448531"/>
          </a:xfrm>
          <a:prstGeom prst="rect">
            <a:avLst/>
          </a:prstGeom>
        </p:spPr>
      </p:pic>
    </p:spTree>
    <p:extLst>
      <p:ext uri="{BB962C8B-B14F-4D97-AF65-F5344CB8AC3E}">
        <p14:creationId xmlns:p14="http://schemas.microsoft.com/office/powerpoint/2010/main" val="11674754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atin typeface="Calibri" panose="020F0502020204030204" pitchFamily="34" charset="0"/>
            </a:endParaRPr>
          </a:p>
        </p:txBody>
      </p:sp>
      <p:sp>
        <p:nvSpPr>
          <p:cNvPr id="12" name="Dikdörtgen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pSp>
        <p:nvGrpSpPr>
          <p:cNvPr id="14" name="Gr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Dikdörtgen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Dikdörtgen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Dikdörtgen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grpSp>
      <p:sp>
        <p:nvSpPr>
          <p:cNvPr id="2" name="Başlık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tr-TR">
                <a:solidFill>
                  <a:srgbClr val="FFFFFF"/>
                </a:solidFill>
              </a:rPr>
              <a:t>Teşekkürler</a:t>
            </a:r>
          </a:p>
        </p:txBody>
      </p:sp>
      <p:sp>
        <p:nvSpPr>
          <p:cNvPr id="3" name="Alt Başlık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endParaRPr lang="tr-TR">
              <a:solidFill>
                <a:schemeClr val="bg2"/>
              </a:solidFill>
            </a:endParaRPr>
          </a:p>
          <a:p>
            <a:pPr rtl="0"/>
            <a:endParaRPr lang="tr-TR">
              <a:solidFill>
                <a:schemeClr val="bg2"/>
              </a:solidFill>
            </a:endParaRPr>
          </a:p>
          <a:p>
            <a:pPr rtl="0"/>
            <a:endParaRPr lang="tr-TR">
              <a:solidFill>
                <a:schemeClr val="bg2"/>
              </a:solidFill>
            </a:endParaRPr>
          </a:p>
        </p:txBody>
      </p:sp>
      <p:sp>
        <p:nvSpPr>
          <p:cNvPr id="7" name="Metin kutusu 6">
            <a:extLst>
              <a:ext uri="{FF2B5EF4-FFF2-40B4-BE49-F238E27FC236}">
                <a16:creationId xmlns:a16="http://schemas.microsoft.com/office/drawing/2014/main" id="{2A9827BB-3DDB-A038-13C5-5EC46F557652}"/>
              </a:ext>
            </a:extLst>
          </p:cNvPr>
          <p:cNvSpPr txBox="1"/>
          <p:nvPr/>
        </p:nvSpPr>
        <p:spPr>
          <a:xfrm>
            <a:off x="8296275" y="3831995"/>
            <a:ext cx="2981996" cy="1077218"/>
          </a:xfrm>
          <a:prstGeom prst="rect">
            <a:avLst/>
          </a:prstGeom>
          <a:noFill/>
        </p:spPr>
        <p:txBody>
          <a:bodyPr wrap="square" rtlCol="0">
            <a:spAutoFit/>
          </a:bodyPr>
          <a:lstStyle/>
          <a:p>
            <a:pPr algn="ctr"/>
            <a:r>
              <a:rPr lang="tr-TR" sz="1600">
                <a:solidFill>
                  <a:schemeClr val="bg1"/>
                </a:solidFill>
              </a:rPr>
              <a:t>cuneyt.bayrak@st.uskudar.edu.tr</a:t>
            </a:r>
          </a:p>
          <a:p>
            <a:endParaRPr lang="tr-TR" sz="1600">
              <a:solidFill>
                <a:schemeClr val="bg1"/>
              </a:solidFill>
            </a:endParaRPr>
          </a:p>
          <a:p>
            <a:pPr algn="ctr"/>
            <a:r>
              <a:rPr lang="tr-TR" sz="1600">
                <a:solidFill>
                  <a:schemeClr val="bg1"/>
                </a:solidFill>
              </a:rPr>
              <a:t>www.cuneytbayrak.com</a:t>
            </a:r>
          </a:p>
          <a:p>
            <a:endParaRPr lang="tr-TR" sz="1600">
              <a:solidFill>
                <a:schemeClr val="bg1"/>
              </a:solidFill>
            </a:endParaRPr>
          </a:p>
        </p:txBody>
      </p:sp>
      <p:pic>
        <p:nvPicPr>
          <p:cNvPr id="143362" name="Picture 2" descr="What is Type 2 Diabetes? Image Credit: Created with the assistance of DALL·E 3">
            <a:extLst>
              <a:ext uri="{FF2B5EF4-FFF2-40B4-BE49-F238E27FC236}">
                <a16:creationId xmlns:a16="http://schemas.microsoft.com/office/drawing/2014/main" id="{41F758BA-0C54-F735-20E2-1A87B625B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52" y="1381125"/>
            <a:ext cx="7167563"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347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3B402B20-2928-B2A3-5EEC-2F1E942A8261}"/>
              </a:ext>
            </a:extLst>
          </p:cNvPr>
          <p:cNvPicPr>
            <a:picLocks noChangeAspect="1"/>
          </p:cNvPicPr>
          <p:nvPr/>
        </p:nvPicPr>
        <p:blipFill rotWithShape="1">
          <a:blip r:embed="rId2"/>
          <a:srcRect b="72974"/>
          <a:stretch/>
        </p:blipFill>
        <p:spPr>
          <a:xfrm>
            <a:off x="646939" y="3199940"/>
            <a:ext cx="10898121" cy="1781635"/>
          </a:xfrm>
          <a:prstGeom prst="rect">
            <a:avLst/>
          </a:prstGeom>
        </p:spPr>
      </p:pic>
      <p:pic>
        <p:nvPicPr>
          <p:cNvPr id="6" name="Resim 5">
            <a:extLst>
              <a:ext uri="{FF2B5EF4-FFF2-40B4-BE49-F238E27FC236}">
                <a16:creationId xmlns:a16="http://schemas.microsoft.com/office/drawing/2014/main" id="{DD2B0D9F-7EB8-D9D9-7693-FCF892A866EB}"/>
              </a:ext>
            </a:extLst>
          </p:cNvPr>
          <p:cNvPicPr>
            <a:picLocks noChangeAspect="1"/>
          </p:cNvPicPr>
          <p:nvPr/>
        </p:nvPicPr>
        <p:blipFill>
          <a:blip r:embed="rId3"/>
          <a:stretch>
            <a:fillRect/>
          </a:stretch>
        </p:blipFill>
        <p:spPr>
          <a:xfrm>
            <a:off x="581193" y="4924425"/>
            <a:ext cx="10963867" cy="724001"/>
          </a:xfrm>
          <a:prstGeom prst="rect">
            <a:avLst/>
          </a:prstGeom>
        </p:spPr>
      </p:pic>
    </p:spTree>
    <p:extLst>
      <p:ext uri="{BB962C8B-B14F-4D97-AF65-F5344CB8AC3E}">
        <p14:creationId xmlns:p14="http://schemas.microsoft.com/office/powerpoint/2010/main" val="101771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3B402B20-2928-B2A3-5EEC-2F1E942A8261}"/>
              </a:ext>
            </a:extLst>
          </p:cNvPr>
          <p:cNvPicPr>
            <a:picLocks noChangeAspect="1"/>
          </p:cNvPicPr>
          <p:nvPr/>
        </p:nvPicPr>
        <p:blipFill rotWithShape="1">
          <a:blip r:embed="rId2"/>
          <a:srcRect t="26738" r="30859" b="42436"/>
          <a:stretch/>
        </p:blipFill>
        <p:spPr>
          <a:xfrm>
            <a:off x="2328482" y="2279811"/>
            <a:ext cx="7535036" cy="2032149"/>
          </a:xfrm>
          <a:prstGeom prst="rect">
            <a:avLst/>
          </a:prstGeom>
        </p:spPr>
      </p:pic>
      <p:pic>
        <p:nvPicPr>
          <p:cNvPr id="2" name="Resim 1">
            <a:extLst>
              <a:ext uri="{FF2B5EF4-FFF2-40B4-BE49-F238E27FC236}">
                <a16:creationId xmlns:a16="http://schemas.microsoft.com/office/drawing/2014/main" id="{4EEB6FBC-48E8-A4B5-1B0D-69A30CCB96B1}"/>
              </a:ext>
            </a:extLst>
          </p:cNvPr>
          <p:cNvPicPr>
            <a:picLocks noChangeAspect="1"/>
          </p:cNvPicPr>
          <p:nvPr/>
        </p:nvPicPr>
        <p:blipFill rotWithShape="1">
          <a:blip r:embed="rId2"/>
          <a:srcRect t="69173" r="30859"/>
          <a:stretch/>
        </p:blipFill>
        <p:spPr>
          <a:xfrm>
            <a:off x="2328482" y="4311960"/>
            <a:ext cx="7535036" cy="2032149"/>
          </a:xfrm>
          <a:prstGeom prst="rect">
            <a:avLst/>
          </a:prstGeom>
        </p:spPr>
      </p:pic>
    </p:spTree>
    <p:extLst>
      <p:ext uri="{BB962C8B-B14F-4D97-AF65-F5344CB8AC3E}">
        <p14:creationId xmlns:p14="http://schemas.microsoft.com/office/powerpoint/2010/main" val="81682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5" name="Resim 4">
            <a:extLst>
              <a:ext uri="{FF2B5EF4-FFF2-40B4-BE49-F238E27FC236}">
                <a16:creationId xmlns:a16="http://schemas.microsoft.com/office/drawing/2014/main" id="{73DDF6B4-117B-D1B6-0B8F-6EDB8716F510}"/>
              </a:ext>
            </a:extLst>
          </p:cNvPr>
          <p:cNvPicPr>
            <a:picLocks noChangeAspect="1"/>
          </p:cNvPicPr>
          <p:nvPr/>
        </p:nvPicPr>
        <p:blipFill>
          <a:blip r:embed="rId2"/>
          <a:stretch>
            <a:fillRect/>
          </a:stretch>
        </p:blipFill>
        <p:spPr>
          <a:xfrm>
            <a:off x="1966336" y="3014503"/>
            <a:ext cx="8259328" cy="2276793"/>
          </a:xfrm>
          <a:prstGeom prst="rect">
            <a:avLst/>
          </a:prstGeom>
        </p:spPr>
      </p:pic>
    </p:spTree>
    <p:extLst>
      <p:ext uri="{BB962C8B-B14F-4D97-AF65-F5344CB8AC3E}">
        <p14:creationId xmlns:p14="http://schemas.microsoft.com/office/powerpoint/2010/main" val="270787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2050" name="Picture 2">
            <a:extLst>
              <a:ext uri="{FF2B5EF4-FFF2-40B4-BE49-F238E27FC236}">
                <a16:creationId xmlns:a16="http://schemas.microsoft.com/office/drawing/2014/main" id="{54162B2A-E1FF-C283-FBB0-F2AEC2AE9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1" y="2028382"/>
            <a:ext cx="11028032" cy="48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257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Dikdörtgen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atin typeface="Calibri" panose="020F0502020204030204" pitchFamily="34" charset="0"/>
            </a:endParaRPr>
          </a:p>
        </p:txBody>
      </p:sp>
      <p:sp>
        <p:nvSpPr>
          <p:cNvPr id="31" name="Dikdörtgen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 name="Metin kutusu 5">
            <a:extLst>
              <a:ext uri="{FF2B5EF4-FFF2-40B4-BE49-F238E27FC236}">
                <a16:creationId xmlns:a16="http://schemas.microsoft.com/office/drawing/2014/main" id="{BB75234F-E0DA-8E05-679C-F06DDCFD111B}"/>
              </a:ext>
            </a:extLst>
          </p:cNvPr>
          <p:cNvSpPr txBox="1"/>
          <p:nvPr/>
        </p:nvSpPr>
        <p:spPr>
          <a:xfrm>
            <a:off x="447817" y="536712"/>
            <a:ext cx="1283855" cy="369332"/>
          </a:xfrm>
          <a:prstGeom prst="rect">
            <a:avLst/>
          </a:prstGeom>
          <a:noFill/>
        </p:spPr>
        <p:txBody>
          <a:bodyPr wrap="square" rtlCol="0">
            <a:spAutoFit/>
          </a:bodyPr>
          <a:lstStyle/>
          <a:p>
            <a:r>
              <a:rPr lang="tr-TR">
                <a:ln w="0"/>
                <a:solidFill>
                  <a:schemeClr val="accent1"/>
                </a:solidFill>
                <a:effectLst>
                  <a:outerShdw blurRad="38100" dist="25400" dir="5400000" algn="ctr" rotWithShape="0">
                    <a:srgbClr val="6E747A">
                      <a:alpha val="43000"/>
                    </a:srgbClr>
                  </a:outerShdw>
                </a:effectLst>
              </a:rPr>
              <a:t>SORU</a:t>
            </a:r>
          </a:p>
        </p:txBody>
      </p:sp>
      <p:sp>
        <p:nvSpPr>
          <p:cNvPr id="8" name="Metin kutusu 7">
            <a:extLst>
              <a:ext uri="{FF2B5EF4-FFF2-40B4-BE49-F238E27FC236}">
                <a16:creationId xmlns:a16="http://schemas.microsoft.com/office/drawing/2014/main" id="{4DCBFEAA-C8C7-438F-C48D-3BE1EC9001B6}"/>
              </a:ext>
            </a:extLst>
          </p:cNvPr>
          <p:cNvSpPr txBox="1"/>
          <p:nvPr/>
        </p:nvSpPr>
        <p:spPr>
          <a:xfrm>
            <a:off x="221155" y="854184"/>
            <a:ext cx="11744183" cy="4278094"/>
          </a:xfrm>
          <a:prstGeom prst="rect">
            <a:avLst/>
          </a:prstGeom>
          <a:noFill/>
        </p:spPr>
        <p:txBody>
          <a:bodyPr wrap="square">
            <a:spAutoFit/>
          </a:bodyPr>
          <a:lstStyle/>
          <a:p>
            <a:pPr algn="ctr">
              <a:tabLst>
                <a:tab pos="2971800" algn="ctr"/>
                <a:tab pos="5943600" algn="r"/>
              </a:tabLst>
            </a:pPr>
            <a:r>
              <a:rPr lang="tr-TR">
                <a:effectLst/>
                <a:latin typeface="Calibri" panose="020F0502020204030204" pitchFamily="34" charset="0"/>
                <a:ea typeface="Times New Roman" panose="02020603050405020304" pitchFamily="18" charset="0"/>
                <a:cs typeface="Calibri" panose="020F0502020204030204" pitchFamily="34" charset="0"/>
              </a:rPr>
              <a:t>ÖDEV VERİSETİ</a:t>
            </a:r>
          </a:p>
          <a:p>
            <a:pPr algn="ctr">
              <a:tabLst>
                <a:tab pos="2971800" algn="ctr"/>
                <a:tab pos="5943600" algn="r"/>
              </a:tabLst>
            </a:pPr>
            <a:r>
              <a:rPr lang="tr-TR">
                <a:effectLst/>
                <a:latin typeface="Calibri" panose="020F0502020204030204" pitchFamily="34" charset="0"/>
                <a:ea typeface="Times New Roman" panose="02020603050405020304" pitchFamily="18" charset="0"/>
                <a:cs typeface="Calibri" panose="020F0502020204030204" pitchFamily="34" charset="0"/>
              </a:rPr>
              <a:t>Pima Indians Diabetes Dataset</a:t>
            </a:r>
          </a:p>
          <a:p>
            <a:pPr algn="ctr">
              <a:tabLst>
                <a:tab pos="2971800" algn="ctr"/>
                <a:tab pos="5943600" algn="r"/>
              </a:tabLst>
            </a:pPr>
            <a:r>
              <a:rPr lang="tr-TR" sz="1200">
                <a:effectLst/>
                <a:latin typeface="Calibri" panose="020F0502020204030204" pitchFamily="34" charset="0"/>
                <a:ea typeface="Calibri" panose="020F0502020204030204" pitchFamily="34" charset="0"/>
                <a:cs typeface="Calibri" panose="020F0502020204030204" pitchFamily="34" charset="0"/>
              </a:rPr>
              <a:t> </a:t>
            </a:r>
          </a:p>
          <a:p>
            <a:pPr marL="228600" lvl="0" indent="-228600" algn="just">
              <a:buFont typeface="+mj-lt"/>
              <a:buAutoNum type="arabicPeriod"/>
              <a:tabLst>
                <a:tab pos="2971800" algn="ctr"/>
                <a:tab pos="5943600" algn="r"/>
              </a:tabLst>
            </a:pPr>
            <a:r>
              <a:rPr lang="tr-TR" sz="1400" b="1">
                <a:effectLst/>
                <a:latin typeface="Times New Roman" panose="02020603050405020304" pitchFamily="18" charset="0"/>
                <a:ea typeface="Times New Roman" panose="02020603050405020304" pitchFamily="18" charset="0"/>
              </a:rPr>
              <a:t>Ara sınav ödevinde size atanan veri setine tüm algoritmalar için normalizasyon yöntemlerinden birini  uygulayınız.</a:t>
            </a:r>
            <a:endParaRPr lang="tr-TR" sz="1400">
              <a:effectLst/>
              <a:latin typeface="Times New Roman" panose="02020603050405020304" pitchFamily="18" charset="0"/>
              <a:ea typeface="Times New Roman" panose="02020603050405020304" pitchFamily="18" charset="0"/>
            </a:endParaRPr>
          </a:p>
          <a:p>
            <a:pPr marL="457200" algn="just">
              <a:tabLst>
                <a:tab pos="2971800" algn="ctr"/>
                <a:tab pos="5943600" algn="r"/>
              </a:tabLst>
            </a:pPr>
            <a:r>
              <a:rPr lang="tr-TR" sz="1400" b="1">
                <a:effectLst/>
                <a:latin typeface="Times New Roman" panose="02020603050405020304" pitchFamily="18" charset="0"/>
                <a:ea typeface="Times New Roman" panose="02020603050405020304" pitchFamily="18" charset="0"/>
              </a:rPr>
              <a:t> </a:t>
            </a:r>
            <a:endParaRPr lang="tr-TR" sz="1400">
              <a:effectLst/>
              <a:latin typeface="Times New Roman" panose="02020603050405020304" pitchFamily="18" charset="0"/>
              <a:ea typeface="Times New Roman" panose="02020603050405020304" pitchFamily="18" charset="0"/>
            </a:endParaRPr>
          </a:p>
          <a:p>
            <a:pPr marL="228600" lvl="0" indent="-228600" algn="just">
              <a:buFont typeface="+mj-lt"/>
              <a:buAutoNum type="arabicPeriod" startAt="2"/>
              <a:tabLst>
                <a:tab pos="2971800" algn="ctr"/>
                <a:tab pos="5943600" algn="r"/>
              </a:tabLst>
            </a:pPr>
            <a:r>
              <a:rPr lang="tr-TR" sz="1400" b="1">
                <a:effectLst/>
                <a:latin typeface="Times New Roman" panose="02020603050405020304" pitchFamily="18" charset="0"/>
                <a:ea typeface="Times New Roman" panose="02020603050405020304" pitchFamily="18" charset="0"/>
              </a:rPr>
              <a:t>Veri setine PCA ve LDA algoritmalarını uygulayarak en yüksek değere sahip iki öz değer için boyut indirgeme işlemini gerçekleştiriniz. PCA ve LDA için hangi özniteliklerin en ayırt edici olduğunu raporlayınız. Alt maddelerde verilen yöntemleri ana veri setine ve PCA uygulanmış transformasyon öznitelik matrisine uygulayınız.</a:t>
            </a:r>
            <a:endParaRPr lang="tr-TR" sz="1400">
              <a:effectLst/>
              <a:latin typeface="Times New Roman" panose="02020603050405020304" pitchFamily="18" charset="0"/>
              <a:ea typeface="Times New Roman" panose="02020603050405020304" pitchFamily="18" charset="0"/>
            </a:endParaRPr>
          </a:p>
          <a:p>
            <a:pPr marL="457200" algn="just">
              <a:tabLst>
                <a:tab pos="2971800" algn="ctr"/>
                <a:tab pos="5943600" algn="r"/>
              </a:tabLst>
            </a:pPr>
            <a:r>
              <a:rPr lang="tr-TR" sz="1400" b="1">
                <a:effectLst/>
                <a:latin typeface="Times New Roman" panose="02020603050405020304" pitchFamily="18" charset="0"/>
                <a:ea typeface="Times New Roman" panose="02020603050405020304" pitchFamily="18" charset="0"/>
              </a:rPr>
              <a:t> </a:t>
            </a:r>
            <a:endParaRPr lang="tr-TR" sz="1400">
              <a:effectLst/>
              <a:latin typeface="Times New Roman" panose="02020603050405020304" pitchFamily="18" charset="0"/>
              <a:ea typeface="Times New Roman" panose="02020603050405020304" pitchFamily="18" charset="0"/>
            </a:endParaRPr>
          </a:p>
          <a:p>
            <a:pPr marL="228600" lvl="0" indent="-228600" algn="just">
              <a:buFont typeface="+mj-lt"/>
              <a:buAutoNum type="arabicPeriod" startAt="3"/>
              <a:tabLst>
                <a:tab pos="2971800" algn="ctr"/>
                <a:tab pos="5943600" algn="r"/>
              </a:tabLst>
            </a:pPr>
            <a:r>
              <a:rPr lang="tr-TR" sz="1400" b="1">
                <a:effectLst/>
                <a:latin typeface="Times New Roman" panose="02020603050405020304" pitchFamily="18" charset="0"/>
                <a:ea typeface="Times New Roman" panose="02020603050405020304" pitchFamily="18" charset="0"/>
              </a:rPr>
              <a:t>Veri setinizi rastgele olarak %70 eğitim %30 test olacak şekilde ayırınız. Eğitim veri seti için Çoklu Doğrusal Regresyon analizi ve Multinominal Lojistik Regresyon analizi yöntemlerini uygulayınız. Elde ettiğiniz katsayıları raporlayınız.  Elde ettiğiniz regresyon denklemlerini kullanarak Test kümesi için performans metriklerini hesaplayınız.</a:t>
            </a:r>
            <a:endParaRPr lang="tr-TR" sz="1400">
              <a:effectLst/>
              <a:latin typeface="Times New Roman" panose="02020603050405020304" pitchFamily="18" charset="0"/>
              <a:ea typeface="Times New Roman" panose="02020603050405020304" pitchFamily="18" charset="0"/>
            </a:endParaRPr>
          </a:p>
          <a:p>
            <a:pPr marL="228600" lvl="0" indent="-228600" algn="just">
              <a:buFont typeface="+mj-lt"/>
              <a:buAutoNum type="arabicPeriod" startAt="3"/>
              <a:tabLst>
                <a:tab pos="2971800" algn="ctr"/>
                <a:tab pos="5943600" algn="r"/>
              </a:tabLst>
            </a:pPr>
            <a:r>
              <a:rPr lang="tr-TR" sz="1400" b="1">
                <a:effectLst/>
                <a:latin typeface="Times New Roman" panose="02020603050405020304" pitchFamily="18" charset="0"/>
                <a:ea typeface="Times New Roman" panose="02020603050405020304" pitchFamily="18" charset="0"/>
              </a:rPr>
              <a:t>Veri setinizi rastgele olarak %70 eğitim %30 test olacak şekilde ayırınız. Veri setinize karar ağaç sınıflandırma algoritmasını uygulayarak ağaç yapısını ve kestirim sonuçlarını veriniz. Test verisi için performans metriklerini hesaplayınız.</a:t>
            </a:r>
            <a:endParaRPr lang="tr-TR" sz="1400">
              <a:effectLst/>
              <a:latin typeface="Times New Roman" panose="02020603050405020304" pitchFamily="18" charset="0"/>
              <a:ea typeface="Times New Roman" panose="02020603050405020304" pitchFamily="18" charset="0"/>
            </a:endParaRPr>
          </a:p>
          <a:p>
            <a:pPr marL="457200" algn="just"/>
            <a:r>
              <a:rPr lang="tr-TR" sz="1400" b="1">
                <a:effectLst/>
                <a:latin typeface="Times New Roman" panose="02020603050405020304" pitchFamily="18" charset="0"/>
                <a:ea typeface="Times New Roman" panose="02020603050405020304" pitchFamily="18" charset="0"/>
              </a:rPr>
              <a:t> </a:t>
            </a:r>
            <a:endParaRPr lang="tr-TR" sz="1400">
              <a:effectLst/>
              <a:latin typeface="Times New Roman" panose="02020603050405020304" pitchFamily="18" charset="0"/>
              <a:ea typeface="Times New Roman" panose="02020603050405020304" pitchFamily="18" charset="0"/>
            </a:endParaRPr>
          </a:p>
          <a:p>
            <a:pPr marL="228600" lvl="0" indent="-228600" algn="just">
              <a:buFont typeface="+mj-lt"/>
              <a:buAutoNum type="arabicPeriod" startAt="5"/>
              <a:tabLst>
                <a:tab pos="2971800" algn="ctr"/>
                <a:tab pos="5943600" algn="r"/>
              </a:tabLst>
            </a:pPr>
            <a:r>
              <a:rPr lang="tr-TR" sz="1400" b="1">
                <a:effectLst/>
                <a:latin typeface="Times New Roman" panose="02020603050405020304" pitchFamily="18" charset="0"/>
                <a:ea typeface="Times New Roman" panose="02020603050405020304" pitchFamily="18" charset="0"/>
              </a:rPr>
              <a:t>Veri setinizi rastgele olarak %70 eğitim %30 test olacak şekilde ayırınız. Eğitim veri seti için Naive bayes sınıflandırıcısını uygulayınız. Elde ettiğiniz sonucları raporlayınız.  Test verisi için performans metriklerini hesaplayınız.</a:t>
            </a:r>
            <a:endParaRPr lang="tr-TR" sz="1400">
              <a:effectLst/>
              <a:latin typeface="Times New Roman" panose="02020603050405020304" pitchFamily="18" charset="0"/>
              <a:ea typeface="Times New Roman" panose="02020603050405020304" pitchFamily="18" charset="0"/>
            </a:endParaRPr>
          </a:p>
          <a:p>
            <a:pPr algn="just"/>
            <a:r>
              <a:rPr lang="tr-TR" sz="1400" b="1">
                <a:effectLst/>
                <a:latin typeface="Times New Roman" panose="02020603050405020304" pitchFamily="18" charset="0"/>
                <a:ea typeface="Times New Roman" panose="02020603050405020304" pitchFamily="18" charset="0"/>
              </a:rPr>
              <a:t> </a:t>
            </a:r>
            <a:endParaRPr lang="tr-TR" sz="1400">
              <a:latin typeface="Times New Roman" panose="02020603050405020304" pitchFamily="18" charset="0"/>
              <a:ea typeface="Times New Roman" panose="02020603050405020304" pitchFamily="18" charset="0"/>
            </a:endParaRPr>
          </a:p>
          <a:p>
            <a:pPr algn="just"/>
            <a:r>
              <a:rPr lang="tr-TR" sz="1400" b="1">
                <a:latin typeface="Times New Roman" panose="02020603050405020304" pitchFamily="18" charset="0"/>
                <a:ea typeface="Times New Roman" panose="02020603050405020304" pitchFamily="18" charset="0"/>
              </a:rPr>
              <a:t>NOT: </a:t>
            </a:r>
            <a:r>
              <a:rPr lang="tr-TR" sz="1400" b="1">
                <a:effectLst/>
                <a:latin typeface="Times New Roman" panose="02020603050405020304" pitchFamily="18" charset="0"/>
                <a:ea typeface="Times New Roman" panose="02020603050405020304" pitchFamily="18" charset="0"/>
              </a:rPr>
              <a:t>konfuzyon matrisinin verilmesi, sensitivity/specificity/accuracy/f1-score veya ROC curve gibi parametreleri ile açıklanması anlamına gelmektedir.</a:t>
            </a:r>
            <a:endParaRPr lang="tr-TR" sz="1400">
              <a:effectLst/>
              <a:latin typeface="Times New Roman" panose="02020603050405020304" pitchFamily="18" charset="0"/>
              <a:ea typeface="Times New Roman" panose="02020603050405020304" pitchFamily="18" charset="0"/>
            </a:endParaRPr>
          </a:p>
        </p:txBody>
      </p:sp>
      <p:sp>
        <p:nvSpPr>
          <p:cNvPr id="11" name="Metin kutusu 10">
            <a:extLst>
              <a:ext uri="{FF2B5EF4-FFF2-40B4-BE49-F238E27FC236}">
                <a16:creationId xmlns:a16="http://schemas.microsoft.com/office/drawing/2014/main" id="{FC49A253-BC75-D8D8-B5A2-D5E9CEFE1674}"/>
              </a:ext>
            </a:extLst>
          </p:cNvPr>
          <p:cNvSpPr txBox="1"/>
          <p:nvPr/>
        </p:nvSpPr>
        <p:spPr>
          <a:xfrm>
            <a:off x="447817" y="5141974"/>
            <a:ext cx="4225783" cy="1169551"/>
          </a:xfrm>
          <a:prstGeom prst="rect">
            <a:avLst/>
          </a:prstGeom>
          <a:noFill/>
        </p:spPr>
        <p:txBody>
          <a:bodyPr wrap="square" rtlCol="0">
            <a:spAutoFit/>
          </a:bodyPr>
          <a:lstStyle/>
          <a:p>
            <a:r>
              <a:rPr lang="tr-TR" sz="1400">
                <a:solidFill>
                  <a:schemeClr val="bg1"/>
                </a:solidFill>
              </a:rPr>
              <a:t>Teknik Gereksinimler</a:t>
            </a:r>
          </a:p>
          <a:p>
            <a:pPr marL="342900" indent="-342900">
              <a:buFont typeface="+mj-lt"/>
              <a:buAutoNum type="arabicPeriod"/>
            </a:pPr>
            <a:r>
              <a:rPr lang="tr-TR" sz="1400" err="1">
                <a:solidFill>
                  <a:schemeClr val="bg1"/>
                </a:solidFill>
              </a:rPr>
              <a:t>Jupyter</a:t>
            </a:r>
            <a:r>
              <a:rPr lang="tr-TR" sz="1400">
                <a:solidFill>
                  <a:schemeClr val="bg1"/>
                </a:solidFill>
              </a:rPr>
              <a:t> Notebook yada </a:t>
            </a:r>
            <a:r>
              <a:rPr lang="tr-TR" sz="1400" err="1">
                <a:solidFill>
                  <a:schemeClr val="bg1"/>
                </a:solidFill>
              </a:rPr>
              <a:t>Spyder</a:t>
            </a:r>
            <a:r>
              <a:rPr lang="tr-TR" sz="1400">
                <a:solidFill>
                  <a:schemeClr val="bg1"/>
                </a:solidFill>
              </a:rPr>
              <a:t> Python Compiler</a:t>
            </a:r>
          </a:p>
          <a:p>
            <a:pPr marL="342900" indent="-342900">
              <a:buFont typeface="+mj-lt"/>
              <a:buAutoNum type="arabicPeriod"/>
            </a:pPr>
            <a:r>
              <a:rPr lang="tr-TR" sz="1400" err="1">
                <a:solidFill>
                  <a:schemeClr val="bg1"/>
                </a:solidFill>
              </a:rPr>
              <a:t>Numpy</a:t>
            </a:r>
            <a:r>
              <a:rPr lang="tr-TR" sz="1400">
                <a:solidFill>
                  <a:schemeClr val="bg1"/>
                </a:solidFill>
              </a:rPr>
              <a:t> ve </a:t>
            </a:r>
            <a:r>
              <a:rPr lang="tr-TR" sz="1400" err="1">
                <a:solidFill>
                  <a:schemeClr val="bg1"/>
                </a:solidFill>
              </a:rPr>
              <a:t>Matplotlib</a:t>
            </a:r>
            <a:r>
              <a:rPr lang="tr-TR" sz="1400">
                <a:solidFill>
                  <a:schemeClr val="bg1"/>
                </a:solidFill>
              </a:rPr>
              <a:t> kütüphanesi</a:t>
            </a:r>
          </a:p>
          <a:p>
            <a:pPr marL="342900" indent="-342900">
              <a:buFont typeface="+mj-lt"/>
              <a:buAutoNum type="arabicPeriod"/>
            </a:pPr>
            <a:r>
              <a:rPr lang="tr-TR" sz="1400" err="1">
                <a:solidFill>
                  <a:schemeClr val="bg1"/>
                </a:solidFill>
              </a:rPr>
              <a:t>Sklearn</a:t>
            </a:r>
            <a:r>
              <a:rPr lang="tr-TR" sz="1400">
                <a:solidFill>
                  <a:schemeClr val="bg1"/>
                </a:solidFill>
              </a:rPr>
              <a:t>, </a:t>
            </a:r>
            <a:r>
              <a:rPr lang="tr-TR" sz="1400" err="1">
                <a:solidFill>
                  <a:schemeClr val="bg1"/>
                </a:solidFill>
              </a:rPr>
              <a:t>Pandas</a:t>
            </a:r>
            <a:r>
              <a:rPr lang="tr-TR" sz="1400">
                <a:solidFill>
                  <a:schemeClr val="bg1"/>
                </a:solidFill>
              </a:rPr>
              <a:t>, Seaborn</a:t>
            </a:r>
          </a:p>
          <a:p>
            <a:pPr marL="342900" indent="-342900">
              <a:buFont typeface="+mj-lt"/>
              <a:buAutoNum type="arabicPeriod"/>
            </a:pPr>
            <a:r>
              <a:rPr lang="tr-TR" sz="1400">
                <a:solidFill>
                  <a:schemeClr val="bg1"/>
                </a:solidFill>
              </a:rPr>
              <a:t>Scipy Kütüphanesi</a:t>
            </a:r>
          </a:p>
        </p:txBody>
      </p:sp>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8C065265-8BEB-EB86-0EFB-DE3DD480FBCF}"/>
              </a:ext>
            </a:extLst>
          </p:cNvPr>
          <p:cNvPicPr>
            <a:picLocks noChangeAspect="1"/>
          </p:cNvPicPr>
          <p:nvPr/>
        </p:nvPicPr>
        <p:blipFill>
          <a:blip r:embed="rId2"/>
          <a:stretch>
            <a:fillRect/>
          </a:stretch>
        </p:blipFill>
        <p:spPr>
          <a:xfrm>
            <a:off x="581193" y="2809681"/>
            <a:ext cx="11183911" cy="2781688"/>
          </a:xfrm>
          <a:prstGeom prst="rect">
            <a:avLst/>
          </a:prstGeom>
        </p:spPr>
      </p:pic>
    </p:spTree>
    <p:extLst>
      <p:ext uri="{BB962C8B-B14F-4D97-AF65-F5344CB8AC3E}">
        <p14:creationId xmlns:p14="http://schemas.microsoft.com/office/powerpoint/2010/main" val="192184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7170" name="Picture 2">
            <a:extLst>
              <a:ext uri="{FF2B5EF4-FFF2-40B4-BE49-F238E27FC236}">
                <a16:creationId xmlns:a16="http://schemas.microsoft.com/office/drawing/2014/main" id="{D117283F-3F31-7218-A2A6-186FEF9A1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1" y="2028382"/>
            <a:ext cx="11028032" cy="48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01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0E79DCB0-39C4-2872-CCAF-4970B327C621}"/>
              </a:ext>
            </a:extLst>
          </p:cNvPr>
          <p:cNvPicPr>
            <a:picLocks noChangeAspect="1"/>
          </p:cNvPicPr>
          <p:nvPr/>
        </p:nvPicPr>
        <p:blipFill>
          <a:blip r:embed="rId2"/>
          <a:stretch>
            <a:fillRect/>
          </a:stretch>
        </p:blipFill>
        <p:spPr>
          <a:xfrm>
            <a:off x="1742467" y="3028789"/>
            <a:ext cx="8707065" cy="2305372"/>
          </a:xfrm>
          <a:prstGeom prst="rect">
            <a:avLst/>
          </a:prstGeom>
        </p:spPr>
      </p:pic>
    </p:spTree>
    <p:extLst>
      <p:ext uri="{BB962C8B-B14F-4D97-AF65-F5344CB8AC3E}">
        <p14:creationId xmlns:p14="http://schemas.microsoft.com/office/powerpoint/2010/main" val="3676661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9218" name="Picture 2">
            <a:extLst>
              <a:ext uri="{FF2B5EF4-FFF2-40B4-BE49-F238E27FC236}">
                <a16:creationId xmlns:a16="http://schemas.microsoft.com/office/drawing/2014/main" id="{A0BB08BD-A97C-AF99-D8FD-6F13669E6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2028382"/>
            <a:ext cx="11029616" cy="48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519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DE84141-6F53-6D1C-6108-6FB8A7353D90}"/>
              </a:ext>
            </a:extLst>
          </p:cNvPr>
          <p:cNvPicPr>
            <a:picLocks noChangeAspect="1"/>
          </p:cNvPicPr>
          <p:nvPr/>
        </p:nvPicPr>
        <p:blipFill>
          <a:blip r:embed="rId2"/>
          <a:stretch>
            <a:fillRect/>
          </a:stretch>
        </p:blipFill>
        <p:spPr>
          <a:xfrm>
            <a:off x="337801" y="2931286"/>
            <a:ext cx="11516397" cy="2449519"/>
          </a:xfrm>
          <a:prstGeom prst="rect">
            <a:avLst/>
          </a:prstGeom>
        </p:spPr>
      </p:pic>
    </p:spTree>
    <p:extLst>
      <p:ext uri="{BB962C8B-B14F-4D97-AF65-F5344CB8AC3E}">
        <p14:creationId xmlns:p14="http://schemas.microsoft.com/office/powerpoint/2010/main" val="183359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6" name="Resim 5">
            <a:extLst>
              <a:ext uri="{FF2B5EF4-FFF2-40B4-BE49-F238E27FC236}">
                <a16:creationId xmlns:a16="http://schemas.microsoft.com/office/drawing/2014/main" id="{892B55ED-BFEA-B7C9-BFAA-7CE44BEF4A34}"/>
              </a:ext>
            </a:extLst>
          </p:cNvPr>
          <p:cNvPicPr>
            <a:picLocks noChangeAspect="1"/>
          </p:cNvPicPr>
          <p:nvPr/>
        </p:nvPicPr>
        <p:blipFill>
          <a:blip r:embed="rId2"/>
          <a:stretch>
            <a:fillRect/>
          </a:stretch>
        </p:blipFill>
        <p:spPr>
          <a:xfrm>
            <a:off x="365913" y="2685817"/>
            <a:ext cx="11460174" cy="3334215"/>
          </a:xfrm>
          <a:prstGeom prst="rect">
            <a:avLst/>
          </a:prstGeom>
        </p:spPr>
      </p:pic>
    </p:spTree>
    <p:extLst>
      <p:ext uri="{BB962C8B-B14F-4D97-AF65-F5344CB8AC3E}">
        <p14:creationId xmlns:p14="http://schemas.microsoft.com/office/powerpoint/2010/main" val="189674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9E3B7BF1-5CD1-055D-D8A8-99AB74AC3516}"/>
              </a:ext>
            </a:extLst>
          </p:cNvPr>
          <p:cNvPicPr>
            <a:picLocks noChangeAspect="1"/>
          </p:cNvPicPr>
          <p:nvPr/>
        </p:nvPicPr>
        <p:blipFill>
          <a:blip r:embed="rId2"/>
          <a:stretch>
            <a:fillRect/>
          </a:stretch>
        </p:blipFill>
        <p:spPr>
          <a:xfrm>
            <a:off x="1399781" y="1961707"/>
            <a:ext cx="9389601" cy="4829618"/>
          </a:xfrm>
          <a:prstGeom prst="rect">
            <a:avLst/>
          </a:prstGeom>
        </p:spPr>
      </p:pic>
    </p:spTree>
    <p:extLst>
      <p:ext uri="{BB962C8B-B14F-4D97-AF65-F5344CB8AC3E}">
        <p14:creationId xmlns:p14="http://schemas.microsoft.com/office/powerpoint/2010/main" val="46583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BDF3497-CBF4-59B3-DD55-F6F19E3E328D}"/>
              </a:ext>
            </a:extLst>
          </p:cNvPr>
          <p:cNvPicPr>
            <a:picLocks noChangeAspect="1"/>
          </p:cNvPicPr>
          <p:nvPr/>
        </p:nvPicPr>
        <p:blipFill>
          <a:blip r:embed="rId2"/>
          <a:stretch>
            <a:fillRect/>
          </a:stretch>
        </p:blipFill>
        <p:spPr>
          <a:xfrm>
            <a:off x="598370" y="2028382"/>
            <a:ext cx="11012437" cy="4696480"/>
          </a:xfrm>
          <a:prstGeom prst="rect">
            <a:avLst/>
          </a:prstGeom>
        </p:spPr>
      </p:pic>
    </p:spTree>
    <p:extLst>
      <p:ext uri="{BB962C8B-B14F-4D97-AF65-F5344CB8AC3E}">
        <p14:creationId xmlns:p14="http://schemas.microsoft.com/office/powerpoint/2010/main" val="297935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83B2C511-DB7F-2CD3-16EA-65CB0EC6F0BC}"/>
              </a:ext>
            </a:extLst>
          </p:cNvPr>
          <p:cNvPicPr>
            <a:picLocks noChangeAspect="1"/>
          </p:cNvPicPr>
          <p:nvPr/>
        </p:nvPicPr>
        <p:blipFill>
          <a:blip r:embed="rId2"/>
          <a:stretch>
            <a:fillRect/>
          </a:stretch>
        </p:blipFill>
        <p:spPr>
          <a:xfrm>
            <a:off x="1080387" y="2028382"/>
            <a:ext cx="10031225" cy="4677428"/>
          </a:xfrm>
          <a:prstGeom prst="rect">
            <a:avLst/>
          </a:prstGeom>
        </p:spPr>
      </p:pic>
    </p:spTree>
    <p:extLst>
      <p:ext uri="{BB962C8B-B14F-4D97-AF65-F5344CB8AC3E}">
        <p14:creationId xmlns:p14="http://schemas.microsoft.com/office/powerpoint/2010/main" val="408294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E55BA5C-F431-AF33-D124-4524B4134188}"/>
              </a:ext>
            </a:extLst>
          </p:cNvPr>
          <p:cNvPicPr>
            <a:picLocks noChangeAspect="1"/>
          </p:cNvPicPr>
          <p:nvPr/>
        </p:nvPicPr>
        <p:blipFill rotWithShape="1">
          <a:blip r:embed="rId2"/>
          <a:srcRect b="50000"/>
          <a:stretch/>
        </p:blipFill>
        <p:spPr>
          <a:xfrm>
            <a:off x="2418837" y="2566544"/>
            <a:ext cx="7354326" cy="3177031"/>
          </a:xfrm>
          <a:prstGeom prst="rect">
            <a:avLst/>
          </a:prstGeom>
        </p:spPr>
      </p:pic>
    </p:spTree>
    <p:extLst>
      <p:ext uri="{BB962C8B-B14F-4D97-AF65-F5344CB8AC3E}">
        <p14:creationId xmlns:p14="http://schemas.microsoft.com/office/powerpoint/2010/main" val="285427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551715-7A7D-9754-C1E0-E20A7E5D2782}"/>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Pıma Indıans Dıabetes veri seti hakkında</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sp>
        <p:nvSpPr>
          <p:cNvPr id="3" name="Metin kutusu 2">
            <a:extLst>
              <a:ext uri="{FF2B5EF4-FFF2-40B4-BE49-F238E27FC236}">
                <a16:creationId xmlns:a16="http://schemas.microsoft.com/office/drawing/2014/main" id="{40C59EDA-1664-A47F-A192-4C7B9EF1185F}"/>
              </a:ext>
            </a:extLst>
          </p:cNvPr>
          <p:cNvSpPr txBox="1"/>
          <p:nvPr/>
        </p:nvSpPr>
        <p:spPr>
          <a:xfrm>
            <a:off x="581192" y="2056686"/>
            <a:ext cx="11224727" cy="4801314"/>
          </a:xfrm>
          <a:prstGeom prst="rect">
            <a:avLst/>
          </a:prstGeom>
          <a:noFill/>
        </p:spPr>
        <p:txBody>
          <a:bodyPr wrap="square">
            <a:spAutoFit/>
          </a:bodyPr>
          <a:lstStyle/>
          <a:p>
            <a:pPr algn="just"/>
            <a:r>
              <a:rPr lang="tr-TR">
                <a:solidFill>
                  <a:srgbClr val="374151"/>
                </a:solidFill>
                <a:latin typeface="Aptos" panose="020B0004020202020204" pitchFamily="34" charset="0"/>
              </a:rPr>
              <a:t>Veri seti aşağıda ki linkten indirilebilir.</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hlinkClick r:id="rId2"/>
              </a:rPr>
              <a:t>https://github.com/cuneytbayrak/Pima_Indians_Diabetes/blob/main/data/veri-seti.txt</a:t>
            </a:r>
            <a:endParaRPr lang="tr-TR">
              <a:solidFill>
                <a:srgbClr val="374151"/>
              </a:solidFill>
              <a:latin typeface="Aptos" panose="020B0004020202020204" pitchFamily="34" charset="0"/>
            </a:endParaRP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rPr>
              <a:t>Bu veri kümesi aslen Ulusal Diyabet ve Sindirim ve Böbrek Hastalıkları Enstitüsü'nden alınmıştır. </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rPr>
              <a:t>Veri kümesinin amacı, veri kümesinde yer alan belirli tanısal ölçümlere dayanarak bir hastanın diyabet hastası olup olmadığını tanısal olarak tahmin etmektir. </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rPr>
              <a:t>Bu örneklerin daha büyük bir veritabanından seçilmesine çeşitli kısıtlamalar getirilmiştir. </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rPr>
              <a:t>Özellikle, buradaki tüm hastalar en az 21 yaşında Pima Kızılderili kökenli kadınlardır.</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rPr>
              <a:t>Çalışmanın tamamı aşağıda ki linkte mevcuttur.</a:t>
            </a:r>
          </a:p>
          <a:p>
            <a:pPr algn="just"/>
            <a:endParaRPr lang="tr-TR">
              <a:solidFill>
                <a:srgbClr val="374151"/>
              </a:solidFill>
              <a:latin typeface="Aptos" panose="020B0004020202020204" pitchFamily="34" charset="0"/>
            </a:endParaRPr>
          </a:p>
          <a:p>
            <a:pPr algn="just"/>
            <a:r>
              <a:rPr lang="tr-TR">
                <a:solidFill>
                  <a:srgbClr val="374151"/>
                </a:solidFill>
                <a:latin typeface="Aptos" panose="020B0004020202020204" pitchFamily="34" charset="0"/>
                <a:hlinkClick r:id="rId3"/>
              </a:rPr>
              <a:t>https://github.com/cuneytbayrak/Pima_Indians_Diabetes</a:t>
            </a:r>
            <a:endParaRPr lang="tr-TR">
              <a:solidFill>
                <a:srgbClr val="374151"/>
              </a:solidFill>
              <a:latin typeface="Aptos" panose="020B0004020202020204" pitchFamily="34" charset="0"/>
            </a:endParaRPr>
          </a:p>
          <a:p>
            <a:pPr algn="just"/>
            <a:endParaRPr lang="tr-TR">
              <a:solidFill>
                <a:srgbClr val="374151"/>
              </a:solidFill>
              <a:latin typeface="Aptos" panose="020B0004020202020204" pitchFamily="34" charset="0"/>
            </a:endParaRPr>
          </a:p>
        </p:txBody>
      </p:sp>
    </p:spTree>
    <p:extLst>
      <p:ext uri="{BB962C8B-B14F-4D97-AF65-F5344CB8AC3E}">
        <p14:creationId xmlns:p14="http://schemas.microsoft.com/office/powerpoint/2010/main" val="342052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E55BA5C-F431-AF33-D124-4524B4134188}"/>
              </a:ext>
            </a:extLst>
          </p:cNvPr>
          <p:cNvPicPr>
            <a:picLocks noChangeAspect="1"/>
          </p:cNvPicPr>
          <p:nvPr/>
        </p:nvPicPr>
        <p:blipFill rotWithShape="1">
          <a:blip r:embed="rId2"/>
          <a:srcRect t="41156"/>
          <a:stretch/>
        </p:blipFill>
        <p:spPr>
          <a:xfrm>
            <a:off x="2418837" y="2389336"/>
            <a:ext cx="7354326" cy="3739006"/>
          </a:xfrm>
          <a:prstGeom prst="rect">
            <a:avLst/>
          </a:prstGeom>
        </p:spPr>
      </p:pic>
    </p:spTree>
    <p:extLst>
      <p:ext uri="{BB962C8B-B14F-4D97-AF65-F5344CB8AC3E}">
        <p14:creationId xmlns:p14="http://schemas.microsoft.com/office/powerpoint/2010/main" val="3295967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5B4C737A-B5F9-A675-1EEE-463088D96C5B}"/>
              </a:ext>
            </a:extLst>
          </p:cNvPr>
          <p:cNvPicPr>
            <a:picLocks noChangeAspect="1"/>
          </p:cNvPicPr>
          <p:nvPr/>
        </p:nvPicPr>
        <p:blipFill>
          <a:blip r:embed="rId2"/>
          <a:stretch>
            <a:fillRect/>
          </a:stretch>
        </p:blipFill>
        <p:spPr>
          <a:xfrm>
            <a:off x="2590311" y="2719185"/>
            <a:ext cx="7011378" cy="2905530"/>
          </a:xfrm>
          <a:prstGeom prst="rect">
            <a:avLst/>
          </a:prstGeom>
        </p:spPr>
      </p:pic>
    </p:spTree>
    <p:extLst>
      <p:ext uri="{BB962C8B-B14F-4D97-AF65-F5344CB8AC3E}">
        <p14:creationId xmlns:p14="http://schemas.microsoft.com/office/powerpoint/2010/main" val="3732952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11266" name="Picture 2">
            <a:extLst>
              <a:ext uri="{FF2B5EF4-FFF2-40B4-BE49-F238E27FC236}">
                <a16:creationId xmlns:a16="http://schemas.microsoft.com/office/drawing/2014/main" id="{38C9BC9D-950D-B84B-A6DE-2DA736653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866901"/>
            <a:ext cx="10725150" cy="499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70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FF8BDDB6-85F1-FC21-DD82-7323E24C5AE1}"/>
              </a:ext>
            </a:extLst>
          </p:cNvPr>
          <p:cNvPicPr>
            <a:picLocks noChangeAspect="1"/>
          </p:cNvPicPr>
          <p:nvPr/>
        </p:nvPicPr>
        <p:blipFill>
          <a:blip r:embed="rId2"/>
          <a:stretch>
            <a:fillRect/>
          </a:stretch>
        </p:blipFill>
        <p:spPr>
          <a:xfrm>
            <a:off x="523465" y="2223764"/>
            <a:ext cx="11145069" cy="4405558"/>
          </a:xfrm>
          <a:prstGeom prst="rect">
            <a:avLst/>
          </a:prstGeom>
        </p:spPr>
      </p:pic>
    </p:spTree>
    <p:extLst>
      <p:ext uri="{BB962C8B-B14F-4D97-AF65-F5344CB8AC3E}">
        <p14:creationId xmlns:p14="http://schemas.microsoft.com/office/powerpoint/2010/main" val="2005245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20482" name="Picture 2">
            <a:extLst>
              <a:ext uri="{FF2B5EF4-FFF2-40B4-BE49-F238E27FC236}">
                <a16:creationId xmlns:a16="http://schemas.microsoft.com/office/drawing/2014/main" id="{CCA4872C-3358-F2A3-F406-03E2E307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3" y="1933575"/>
            <a:ext cx="11029614"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169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554E8D57-6F3D-733F-11EA-9C07F5B9AD34}"/>
              </a:ext>
            </a:extLst>
          </p:cNvPr>
          <p:cNvPicPr>
            <a:picLocks noChangeAspect="1"/>
          </p:cNvPicPr>
          <p:nvPr/>
        </p:nvPicPr>
        <p:blipFill rotWithShape="1">
          <a:blip r:embed="rId2"/>
          <a:srcRect r="9368"/>
          <a:stretch/>
        </p:blipFill>
        <p:spPr>
          <a:xfrm>
            <a:off x="678239" y="2528661"/>
            <a:ext cx="10835522" cy="3248478"/>
          </a:xfrm>
          <a:prstGeom prst="rect">
            <a:avLst/>
          </a:prstGeom>
        </p:spPr>
      </p:pic>
    </p:spTree>
    <p:extLst>
      <p:ext uri="{BB962C8B-B14F-4D97-AF65-F5344CB8AC3E}">
        <p14:creationId xmlns:p14="http://schemas.microsoft.com/office/powerpoint/2010/main" val="2489654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70D683C-BD4D-59A5-2AF1-CCB9821E4A26}"/>
              </a:ext>
            </a:extLst>
          </p:cNvPr>
          <p:cNvPicPr>
            <a:picLocks noChangeAspect="1"/>
          </p:cNvPicPr>
          <p:nvPr/>
        </p:nvPicPr>
        <p:blipFill rotWithShape="1">
          <a:blip r:embed="rId2"/>
          <a:srcRect t="19671"/>
          <a:stretch/>
        </p:blipFill>
        <p:spPr>
          <a:xfrm>
            <a:off x="847392" y="1980314"/>
            <a:ext cx="4763165" cy="352012"/>
          </a:xfrm>
          <a:prstGeom prst="rect">
            <a:avLst/>
          </a:prstGeom>
        </p:spPr>
      </p:pic>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22530" name="Picture 2">
            <a:extLst>
              <a:ext uri="{FF2B5EF4-FFF2-40B4-BE49-F238E27FC236}">
                <a16:creationId xmlns:a16="http://schemas.microsoft.com/office/drawing/2014/main" id="{8E07470E-2762-9B82-D958-DA4D3F87B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04" y="2332326"/>
            <a:ext cx="11031206" cy="452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00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sz="2800">
                <a:effectLst/>
                <a:latin typeface="Segoe UI" panose="020B0502040204020203" pitchFamily="34" charset="0"/>
                <a:ea typeface="Calibri" panose="020F0502020204030204" pitchFamily="34" charset="0"/>
                <a:cs typeface="Times New Roman" panose="02020603050405020304" pitchFamily="18" charset="0"/>
              </a:rPr>
              <a:t>data scalıng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E6E5B313-8B65-3B80-3D5C-3089587A7ADA}"/>
              </a:ext>
            </a:extLst>
          </p:cNvPr>
          <p:cNvPicPr>
            <a:picLocks noChangeAspect="1"/>
          </p:cNvPicPr>
          <p:nvPr/>
        </p:nvPicPr>
        <p:blipFill>
          <a:blip r:embed="rId2"/>
          <a:stretch>
            <a:fillRect/>
          </a:stretch>
        </p:blipFill>
        <p:spPr>
          <a:xfrm>
            <a:off x="1780573" y="2028382"/>
            <a:ext cx="8630854" cy="4667901"/>
          </a:xfrm>
          <a:prstGeom prst="rect">
            <a:avLst/>
          </a:prstGeom>
        </p:spPr>
      </p:pic>
    </p:spTree>
    <p:extLst>
      <p:ext uri="{BB962C8B-B14F-4D97-AF65-F5344CB8AC3E}">
        <p14:creationId xmlns:p14="http://schemas.microsoft.com/office/powerpoint/2010/main" val="1548992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Pca-prıncıple component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40A2A60F-E190-A613-4D1E-B21DFD2B6412}"/>
              </a:ext>
            </a:extLst>
          </p:cNvPr>
          <p:cNvPicPr>
            <a:picLocks noChangeAspect="1"/>
          </p:cNvPicPr>
          <p:nvPr/>
        </p:nvPicPr>
        <p:blipFill>
          <a:blip r:embed="rId2"/>
          <a:stretch>
            <a:fillRect/>
          </a:stretch>
        </p:blipFill>
        <p:spPr>
          <a:xfrm>
            <a:off x="2633179" y="2195222"/>
            <a:ext cx="6925642" cy="4163006"/>
          </a:xfrm>
          <a:prstGeom prst="rect">
            <a:avLst/>
          </a:prstGeom>
        </p:spPr>
      </p:pic>
    </p:spTree>
    <p:extLst>
      <p:ext uri="{BB962C8B-B14F-4D97-AF65-F5344CB8AC3E}">
        <p14:creationId xmlns:p14="http://schemas.microsoft.com/office/powerpoint/2010/main" val="1515336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Pca-prıncıple component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5F97B486-5401-7574-F2FE-D8CCDEB5196B}"/>
              </a:ext>
            </a:extLst>
          </p:cNvPr>
          <p:cNvPicPr>
            <a:picLocks noChangeAspect="1"/>
          </p:cNvPicPr>
          <p:nvPr/>
        </p:nvPicPr>
        <p:blipFill>
          <a:blip r:embed="rId2"/>
          <a:stretch>
            <a:fillRect/>
          </a:stretch>
        </p:blipFill>
        <p:spPr>
          <a:xfrm>
            <a:off x="1804388" y="2590566"/>
            <a:ext cx="8583223" cy="3353268"/>
          </a:xfrm>
          <a:prstGeom prst="rect">
            <a:avLst/>
          </a:prstGeom>
        </p:spPr>
      </p:pic>
    </p:spTree>
    <p:extLst>
      <p:ext uri="{BB962C8B-B14F-4D97-AF65-F5344CB8AC3E}">
        <p14:creationId xmlns:p14="http://schemas.microsoft.com/office/powerpoint/2010/main" val="4083896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551715-7A7D-9754-C1E0-E20A7E5D2782}"/>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Pıma Indıans Dıabetes veri seti hakkında</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sp>
        <p:nvSpPr>
          <p:cNvPr id="3" name="Metin kutusu 2">
            <a:extLst>
              <a:ext uri="{FF2B5EF4-FFF2-40B4-BE49-F238E27FC236}">
                <a16:creationId xmlns:a16="http://schemas.microsoft.com/office/drawing/2014/main" id="{40C59EDA-1664-A47F-A192-4C7B9EF1185F}"/>
              </a:ext>
            </a:extLst>
          </p:cNvPr>
          <p:cNvSpPr txBox="1"/>
          <p:nvPr/>
        </p:nvSpPr>
        <p:spPr>
          <a:xfrm>
            <a:off x="781217" y="2028382"/>
            <a:ext cx="11224727" cy="3693319"/>
          </a:xfrm>
          <a:prstGeom prst="rect">
            <a:avLst/>
          </a:prstGeom>
          <a:noFill/>
        </p:spPr>
        <p:txBody>
          <a:bodyPr wrap="square">
            <a:spAutoFit/>
          </a:bodyPr>
          <a:lstStyle/>
          <a:p>
            <a:r>
              <a:rPr lang="tr-TR" b="1">
                <a:solidFill>
                  <a:srgbClr val="374151"/>
                </a:solidFill>
                <a:latin typeface="Aptos" panose="020B0004020202020204" pitchFamily="34" charset="0"/>
              </a:rPr>
              <a:t>Pima Indian Diyabet veri seti şunlardan oluşmaktadır:</a:t>
            </a:r>
            <a:br>
              <a:rPr lang="tr-TR" b="1">
                <a:solidFill>
                  <a:srgbClr val="374151"/>
                </a:solidFill>
                <a:latin typeface="Aptos" panose="020B0004020202020204" pitchFamily="34" charset="0"/>
              </a:rPr>
            </a:br>
            <a:endParaRPr lang="tr-TR" b="1">
              <a:solidFill>
                <a:srgbClr val="374151"/>
              </a:solidFill>
              <a:latin typeface="Aptos" panose="020B0004020202020204" pitchFamily="34" charset="0"/>
            </a:endParaRPr>
          </a:p>
          <a:p>
            <a:pPr algn="l"/>
            <a:r>
              <a:rPr lang="tr-TR">
                <a:solidFill>
                  <a:srgbClr val="374151"/>
                </a:solidFill>
                <a:latin typeface="Aptos" panose="020B0004020202020204" pitchFamily="34" charset="0"/>
              </a:rPr>
              <a:t>Number of times pregnant:Pregnancies</a:t>
            </a:r>
          </a:p>
          <a:p>
            <a:pPr algn="l"/>
            <a:r>
              <a:rPr lang="tr-TR">
                <a:solidFill>
                  <a:srgbClr val="374151"/>
                </a:solidFill>
                <a:latin typeface="Aptos" panose="020B0004020202020204" pitchFamily="34" charset="0"/>
              </a:rPr>
              <a:t>Plasma glucose concentration a 2 hours in an oral glucose tolerance test : Glucose</a:t>
            </a:r>
          </a:p>
          <a:p>
            <a:pPr algn="l"/>
            <a:r>
              <a:rPr lang="tr-TR">
                <a:solidFill>
                  <a:srgbClr val="374151"/>
                </a:solidFill>
                <a:latin typeface="Aptos" panose="020B0004020202020204" pitchFamily="34" charset="0"/>
              </a:rPr>
              <a:t>Diastolic blood pressure (mm Hg). : BloodPressure</a:t>
            </a:r>
          </a:p>
          <a:p>
            <a:pPr algn="l"/>
            <a:r>
              <a:rPr lang="tr-TR">
                <a:solidFill>
                  <a:srgbClr val="374151"/>
                </a:solidFill>
                <a:latin typeface="Aptos" panose="020B0004020202020204" pitchFamily="34" charset="0"/>
              </a:rPr>
              <a:t>Triceps skinfold thickness (mm). : SkinThickness</a:t>
            </a:r>
          </a:p>
          <a:p>
            <a:pPr algn="l"/>
            <a:r>
              <a:rPr lang="tr-TR">
                <a:solidFill>
                  <a:srgbClr val="374151"/>
                </a:solidFill>
                <a:latin typeface="Aptos" panose="020B0004020202020204" pitchFamily="34" charset="0"/>
              </a:rPr>
              <a:t>2-Hour serum insulin (mu U/ml). : Insulin</a:t>
            </a:r>
          </a:p>
          <a:p>
            <a:pPr algn="l"/>
            <a:r>
              <a:rPr lang="tr-TR">
                <a:solidFill>
                  <a:srgbClr val="374151"/>
                </a:solidFill>
                <a:latin typeface="Aptos" panose="020B0004020202020204" pitchFamily="34" charset="0"/>
              </a:rPr>
              <a:t>Body mass index (weight in kg/(height in m)^2). : BMI</a:t>
            </a:r>
          </a:p>
          <a:p>
            <a:pPr algn="l"/>
            <a:r>
              <a:rPr lang="tr-TR">
                <a:solidFill>
                  <a:srgbClr val="374151"/>
                </a:solidFill>
                <a:latin typeface="Aptos" panose="020B0004020202020204" pitchFamily="34" charset="0"/>
              </a:rPr>
              <a:t>Diabetes pedigree function. : DPF</a:t>
            </a:r>
          </a:p>
          <a:p>
            <a:pPr algn="l"/>
            <a:r>
              <a:rPr lang="tr-TR">
                <a:solidFill>
                  <a:srgbClr val="374151"/>
                </a:solidFill>
                <a:latin typeface="Aptos" panose="020B0004020202020204" pitchFamily="34" charset="0"/>
              </a:rPr>
              <a:t>Age (years). : Age</a:t>
            </a:r>
          </a:p>
          <a:p>
            <a:pPr algn="l"/>
            <a:r>
              <a:rPr lang="tr-TR">
                <a:solidFill>
                  <a:srgbClr val="374151"/>
                </a:solidFill>
                <a:latin typeface="Aptos" panose="020B0004020202020204" pitchFamily="34" charset="0"/>
              </a:rPr>
              <a:t>Class variable (0 or 1). : ClassVariable</a:t>
            </a:r>
          </a:p>
          <a:p>
            <a:pPr algn="l"/>
            <a:endParaRPr lang="tr-TR">
              <a:solidFill>
                <a:srgbClr val="374151"/>
              </a:solidFill>
              <a:latin typeface="Aptos" panose="020B0004020202020204" pitchFamily="34" charset="0"/>
            </a:endParaRPr>
          </a:p>
          <a:p>
            <a:pPr algn="l"/>
            <a:r>
              <a:rPr lang="tr-TR">
                <a:solidFill>
                  <a:srgbClr val="374151"/>
                </a:solidFill>
                <a:latin typeface="Aptos" panose="020B0004020202020204" pitchFamily="34" charset="0"/>
              </a:rPr>
              <a:t>768 satır ve 9 adet kolondan müteşekkildir.</a:t>
            </a:r>
          </a:p>
        </p:txBody>
      </p:sp>
    </p:spTree>
    <p:extLst>
      <p:ext uri="{BB962C8B-B14F-4D97-AF65-F5344CB8AC3E}">
        <p14:creationId xmlns:p14="http://schemas.microsoft.com/office/powerpoint/2010/main" val="395544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Pca-prıncıple component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00938EC2-C299-64D6-E1A7-2423D92A85AA}"/>
              </a:ext>
            </a:extLst>
          </p:cNvPr>
          <p:cNvPicPr>
            <a:picLocks noChangeAspect="1"/>
          </p:cNvPicPr>
          <p:nvPr/>
        </p:nvPicPr>
        <p:blipFill>
          <a:blip r:embed="rId2"/>
          <a:stretch>
            <a:fillRect/>
          </a:stretch>
        </p:blipFill>
        <p:spPr>
          <a:xfrm>
            <a:off x="1532888" y="2947823"/>
            <a:ext cx="9126224" cy="2353003"/>
          </a:xfrm>
          <a:prstGeom prst="rect">
            <a:avLst/>
          </a:prstGeom>
        </p:spPr>
      </p:pic>
    </p:spTree>
    <p:extLst>
      <p:ext uri="{BB962C8B-B14F-4D97-AF65-F5344CB8AC3E}">
        <p14:creationId xmlns:p14="http://schemas.microsoft.com/office/powerpoint/2010/main" val="134477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Pca-prıncıple component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6" name="Resim 5">
            <a:extLst>
              <a:ext uri="{FF2B5EF4-FFF2-40B4-BE49-F238E27FC236}">
                <a16:creationId xmlns:a16="http://schemas.microsoft.com/office/drawing/2014/main" id="{FB07218F-45E7-04CF-F251-81D3B2ECF37F}"/>
              </a:ext>
            </a:extLst>
          </p:cNvPr>
          <p:cNvPicPr>
            <a:picLocks noChangeAspect="1"/>
          </p:cNvPicPr>
          <p:nvPr/>
        </p:nvPicPr>
        <p:blipFill>
          <a:blip r:embed="rId2"/>
          <a:stretch>
            <a:fillRect/>
          </a:stretch>
        </p:blipFill>
        <p:spPr>
          <a:xfrm>
            <a:off x="1628151" y="3429000"/>
            <a:ext cx="8935697" cy="1867161"/>
          </a:xfrm>
          <a:prstGeom prst="rect">
            <a:avLst/>
          </a:prstGeom>
        </p:spPr>
      </p:pic>
    </p:spTree>
    <p:extLst>
      <p:ext uri="{BB962C8B-B14F-4D97-AF65-F5344CB8AC3E}">
        <p14:creationId xmlns:p14="http://schemas.microsoft.com/office/powerpoint/2010/main" val="831106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Pca-prıncıple component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24578" name="Picture 2">
            <a:extLst>
              <a:ext uri="{FF2B5EF4-FFF2-40B4-BE49-F238E27FC236}">
                <a16:creationId xmlns:a16="http://schemas.microsoft.com/office/drawing/2014/main" id="{47CC7115-1EFF-29ED-13F9-398C013C4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631" y="2028382"/>
            <a:ext cx="5900737" cy="479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27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lda-lıneer dıscrımınant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0C601F0-48E3-A167-F765-8B16A16F11DD}"/>
              </a:ext>
            </a:extLst>
          </p:cNvPr>
          <p:cNvPicPr>
            <a:picLocks noChangeAspect="1"/>
          </p:cNvPicPr>
          <p:nvPr/>
        </p:nvPicPr>
        <p:blipFill>
          <a:blip r:embed="rId2"/>
          <a:stretch>
            <a:fillRect/>
          </a:stretch>
        </p:blipFill>
        <p:spPr>
          <a:xfrm>
            <a:off x="3676312" y="2704906"/>
            <a:ext cx="4839375" cy="2781688"/>
          </a:xfrm>
          <a:prstGeom prst="rect">
            <a:avLst/>
          </a:prstGeom>
        </p:spPr>
      </p:pic>
    </p:spTree>
    <p:extLst>
      <p:ext uri="{BB962C8B-B14F-4D97-AF65-F5344CB8AC3E}">
        <p14:creationId xmlns:p14="http://schemas.microsoft.com/office/powerpoint/2010/main" val="385563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lda-lıneer dıscrımınant analysıs</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3F6E96BD-9A47-80FA-5445-9319DC104AD3}"/>
              </a:ext>
            </a:extLst>
          </p:cNvPr>
          <p:cNvPicPr>
            <a:picLocks noChangeAspect="1"/>
          </p:cNvPicPr>
          <p:nvPr/>
        </p:nvPicPr>
        <p:blipFill>
          <a:blip r:embed="rId2"/>
          <a:stretch>
            <a:fillRect/>
          </a:stretch>
        </p:blipFill>
        <p:spPr>
          <a:xfrm>
            <a:off x="2971364" y="2190456"/>
            <a:ext cx="6249272" cy="4210638"/>
          </a:xfrm>
          <a:prstGeom prst="rect">
            <a:avLst/>
          </a:prstGeom>
        </p:spPr>
      </p:pic>
    </p:spTree>
    <p:extLst>
      <p:ext uri="{BB962C8B-B14F-4D97-AF65-F5344CB8AC3E}">
        <p14:creationId xmlns:p14="http://schemas.microsoft.com/office/powerpoint/2010/main" val="1249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sz="2800">
                <a:effectLst/>
                <a:latin typeface="Calibri" panose="020F0502020204030204" pitchFamily="34" charset="0"/>
                <a:ea typeface="Calibri" panose="020F0502020204030204" pitchFamily="34" charset="0"/>
                <a:cs typeface="Times New Roman" panose="02020603050405020304" pitchFamily="18" charset="0"/>
              </a:rPr>
              <a:t>Data splıt</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CAAB526-F624-DE33-9F49-3EF715E4AB4E}"/>
              </a:ext>
            </a:extLst>
          </p:cNvPr>
          <p:cNvPicPr>
            <a:picLocks noChangeAspect="1"/>
          </p:cNvPicPr>
          <p:nvPr/>
        </p:nvPicPr>
        <p:blipFill>
          <a:blip r:embed="rId2"/>
          <a:stretch>
            <a:fillRect/>
          </a:stretch>
        </p:blipFill>
        <p:spPr>
          <a:xfrm>
            <a:off x="1871073" y="2847781"/>
            <a:ext cx="8449854" cy="2781688"/>
          </a:xfrm>
          <a:prstGeom prst="rect">
            <a:avLst/>
          </a:prstGeom>
        </p:spPr>
      </p:pic>
    </p:spTree>
    <p:extLst>
      <p:ext uri="{BB962C8B-B14F-4D97-AF65-F5344CB8AC3E}">
        <p14:creationId xmlns:p14="http://schemas.microsoft.com/office/powerpoint/2010/main" val="240915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sz="2800">
                <a:effectLst/>
                <a:latin typeface="Calibri" panose="020F0502020204030204" pitchFamily="34" charset="0"/>
                <a:ea typeface="Calibri" panose="020F0502020204030204" pitchFamily="34" charset="0"/>
                <a:cs typeface="Times New Roman" panose="02020603050405020304" pitchFamily="18" charset="0"/>
              </a:rPr>
              <a:t>Data splıt</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D15CD2A9-9BE5-0D33-E5ED-34D77DF926CA}"/>
              </a:ext>
            </a:extLst>
          </p:cNvPr>
          <p:cNvPicPr>
            <a:picLocks noChangeAspect="1"/>
          </p:cNvPicPr>
          <p:nvPr/>
        </p:nvPicPr>
        <p:blipFill>
          <a:blip r:embed="rId2"/>
          <a:stretch>
            <a:fillRect/>
          </a:stretch>
        </p:blipFill>
        <p:spPr>
          <a:xfrm>
            <a:off x="4090832" y="2028383"/>
            <a:ext cx="3515036" cy="2419792"/>
          </a:xfrm>
          <a:prstGeom prst="rect">
            <a:avLst/>
          </a:prstGeom>
        </p:spPr>
      </p:pic>
      <p:pic>
        <p:nvPicPr>
          <p:cNvPr id="6" name="Resim 5">
            <a:extLst>
              <a:ext uri="{FF2B5EF4-FFF2-40B4-BE49-F238E27FC236}">
                <a16:creationId xmlns:a16="http://schemas.microsoft.com/office/drawing/2014/main" id="{EA4DAAEC-EED9-409B-13CE-9C9D8269EF6B}"/>
              </a:ext>
            </a:extLst>
          </p:cNvPr>
          <p:cNvPicPr>
            <a:picLocks noChangeAspect="1"/>
          </p:cNvPicPr>
          <p:nvPr/>
        </p:nvPicPr>
        <p:blipFill rotWithShape="1">
          <a:blip r:embed="rId3"/>
          <a:srcRect t="2830"/>
          <a:stretch/>
        </p:blipFill>
        <p:spPr>
          <a:xfrm>
            <a:off x="1618625" y="4438207"/>
            <a:ext cx="8954750" cy="2409825"/>
          </a:xfrm>
          <a:prstGeom prst="rect">
            <a:avLst/>
          </a:prstGeom>
        </p:spPr>
      </p:pic>
    </p:spTree>
    <p:extLst>
      <p:ext uri="{BB962C8B-B14F-4D97-AF65-F5344CB8AC3E}">
        <p14:creationId xmlns:p14="http://schemas.microsoft.com/office/powerpoint/2010/main" val="2168946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sz="2800">
                <a:effectLst/>
                <a:latin typeface="Calibri" panose="020F0502020204030204" pitchFamily="34" charset="0"/>
                <a:ea typeface="Calibri" panose="020F0502020204030204" pitchFamily="34" charset="0"/>
                <a:cs typeface="Times New Roman" panose="02020603050405020304" pitchFamily="18" charset="0"/>
              </a:rPr>
              <a:t>Data splıt</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B57EBE7D-A99C-9539-522E-BC3D0728F79E}"/>
              </a:ext>
            </a:extLst>
          </p:cNvPr>
          <p:cNvPicPr>
            <a:picLocks noChangeAspect="1"/>
          </p:cNvPicPr>
          <p:nvPr/>
        </p:nvPicPr>
        <p:blipFill>
          <a:blip r:embed="rId2"/>
          <a:stretch>
            <a:fillRect/>
          </a:stretch>
        </p:blipFill>
        <p:spPr>
          <a:xfrm>
            <a:off x="118228" y="3286028"/>
            <a:ext cx="11955543" cy="1390844"/>
          </a:xfrm>
          <a:prstGeom prst="rect">
            <a:avLst/>
          </a:prstGeom>
        </p:spPr>
      </p:pic>
    </p:spTree>
    <p:extLst>
      <p:ext uri="{BB962C8B-B14F-4D97-AF65-F5344CB8AC3E}">
        <p14:creationId xmlns:p14="http://schemas.microsoft.com/office/powerpoint/2010/main" val="63190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6FA0F436-FAC7-EB19-BEAE-189EA39C6688}"/>
              </a:ext>
            </a:extLst>
          </p:cNvPr>
          <p:cNvPicPr>
            <a:picLocks noChangeAspect="1"/>
          </p:cNvPicPr>
          <p:nvPr/>
        </p:nvPicPr>
        <p:blipFill>
          <a:blip r:embed="rId2"/>
          <a:stretch>
            <a:fillRect/>
          </a:stretch>
        </p:blipFill>
        <p:spPr>
          <a:xfrm>
            <a:off x="908913" y="2604831"/>
            <a:ext cx="10374173" cy="3667637"/>
          </a:xfrm>
          <a:prstGeom prst="rect">
            <a:avLst/>
          </a:prstGeom>
        </p:spPr>
      </p:pic>
    </p:spTree>
    <p:extLst>
      <p:ext uri="{BB962C8B-B14F-4D97-AF65-F5344CB8AC3E}">
        <p14:creationId xmlns:p14="http://schemas.microsoft.com/office/powerpoint/2010/main" val="1832435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4F9D4D9-AF88-66CE-C3E4-FF72ABE02DB2}"/>
              </a:ext>
            </a:extLst>
          </p:cNvPr>
          <p:cNvPicPr>
            <a:picLocks noChangeAspect="1"/>
          </p:cNvPicPr>
          <p:nvPr/>
        </p:nvPicPr>
        <p:blipFill>
          <a:blip r:embed="rId2"/>
          <a:stretch>
            <a:fillRect/>
          </a:stretch>
        </p:blipFill>
        <p:spPr>
          <a:xfrm>
            <a:off x="2456942" y="2138166"/>
            <a:ext cx="7278116" cy="2810267"/>
          </a:xfrm>
          <a:prstGeom prst="rect">
            <a:avLst/>
          </a:prstGeom>
        </p:spPr>
      </p:pic>
      <p:pic>
        <p:nvPicPr>
          <p:cNvPr id="6" name="Resim 5">
            <a:extLst>
              <a:ext uri="{FF2B5EF4-FFF2-40B4-BE49-F238E27FC236}">
                <a16:creationId xmlns:a16="http://schemas.microsoft.com/office/drawing/2014/main" id="{CCE2A518-4483-F7A5-3648-0629886A9A5B}"/>
              </a:ext>
            </a:extLst>
          </p:cNvPr>
          <p:cNvPicPr>
            <a:picLocks noChangeAspect="1"/>
          </p:cNvPicPr>
          <p:nvPr/>
        </p:nvPicPr>
        <p:blipFill>
          <a:blip r:embed="rId3"/>
          <a:stretch>
            <a:fillRect/>
          </a:stretch>
        </p:blipFill>
        <p:spPr>
          <a:xfrm>
            <a:off x="1956810" y="5305333"/>
            <a:ext cx="8278380" cy="1314633"/>
          </a:xfrm>
          <a:prstGeom prst="rect">
            <a:avLst/>
          </a:prstGeom>
        </p:spPr>
      </p:pic>
    </p:spTree>
    <p:extLst>
      <p:ext uri="{BB962C8B-B14F-4D97-AF65-F5344CB8AC3E}">
        <p14:creationId xmlns:p14="http://schemas.microsoft.com/office/powerpoint/2010/main" val="155506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9B15CAC-7E59-A21F-BE18-4FF125A4C48E}"/>
              </a:ext>
            </a:extLst>
          </p:cNvPr>
          <p:cNvPicPr>
            <a:picLocks noChangeAspect="1"/>
          </p:cNvPicPr>
          <p:nvPr/>
        </p:nvPicPr>
        <p:blipFill>
          <a:blip r:embed="rId2"/>
          <a:stretch>
            <a:fillRect/>
          </a:stretch>
        </p:blipFill>
        <p:spPr>
          <a:xfrm>
            <a:off x="497401" y="1933906"/>
            <a:ext cx="8256074" cy="3142410"/>
          </a:xfrm>
          <a:prstGeom prst="rect">
            <a:avLst/>
          </a:prstGeom>
        </p:spPr>
      </p:pic>
      <p:sp>
        <p:nvSpPr>
          <p:cNvPr id="2" name="Başlık 1">
            <a:extLst>
              <a:ext uri="{FF2B5EF4-FFF2-40B4-BE49-F238E27FC236}">
                <a16:creationId xmlns:a16="http://schemas.microsoft.com/office/drawing/2014/main" id="{83551715-7A7D-9754-C1E0-E20A7E5D2782}"/>
              </a:ext>
            </a:extLst>
          </p:cNvPr>
          <p:cNvSpPr>
            <a:spLocks noGrp="1"/>
          </p:cNvSpPr>
          <p:nvPr>
            <p:ph type="title"/>
          </p:nvPr>
        </p:nvSpPr>
        <p:spPr>
          <a:xfrm>
            <a:off x="581193" y="729658"/>
            <a:ext cx="11029616" cy="1298724"/>
          </a:xfrm>
        </p:spPr>
        <p:txBody>
          <a:bodyPr>
            <a:normAutofit/>
          </a:bodyPr>
          <a:lstStyle/>
          <a:p>
            <a:pPr algn="ctr"/>
            <a:r>
              <a:rPr lang="tr-TR" sz="2800">
                <a:effectLst/>
                <a:latin typeface="Segoe UI" panose="020B0502040204020203" pitchFamily="34" charset="0"/>
                <a:ea typeface="Calibri" panose="020F0502020204030204" pitchFamily="34" charset="0"/>
                <a:cs typeface="Times New Roman" panose="02020603050405020304" pitchFamily="18" charset="0"/>
              </a:rPr>
              <a:t>Python kodlarım</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sp>
        <p:nvSpPr>
          <p:cNvPr id="8" name="Metin kutusu 7">
            <a:extLst>
              <a:ext uri="{FF2B5EF4-FFF2-40B4-BE49-F238E27FC236}">
                <a16:creationId xmlns:a16="http://schemas.microsoft.com/office/drawing/2014/main" id="{B156DA6E-F758-C5DB-AC8F-91F8BD5BACEC}"/>
              </a:ext>
            </a:extLst>
          </p:cNvPr>
          <p:cNvSpPr txBox="1"/>
          <p:nvPr/>
        </p:nvSpPr>
        <p:spPr>
          <a:xfrm>
            <a:off x="340272" y="5697455"/>
            <a:ext cx="11270538" cy="646331"/>
          </a:xfrm>
          <a:prstGeom prst="rect">
            <a:avLst/>
          </a:prstGeom>
          <a:noFill/>
          <a:ln>
            <a:solidFill>
              <a:srgbClr val="FF0000"/>
            </a:solidFill>
            <a:prstDash val="sysDash"/>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tr-TR">
                <a:ln w="0"/>
                <a:effectLst>
                  <a:outerShdw blurRad="38100" dist="19050" dir="2700000" algn="tl" rotWithShape="0">
                    <a:schemeClr val="dk1">
                      <a:alpha val="40000"/>
                    </a:schemeClr>
                  </a:outerShdw>
                </a:effectLst>
              </a:rPr>
              <a:t>İlk önce projede gerekli olan kütüphanelerin hepsini import ediyoruz. </a:t>
            </a:r>
          </a:p>
          <a:p>
            <a:pPr algn="just"/>
            <a:r>
              <a:rPr lang="tr-TR">
                <a:ln w="0"/>
                <a:effectLst>
                  <a:outerShdw blurRad="38100" dist="19050" dir="2700000" algn="tl" rotWithShape="0">
                    <a:schemeClr val="dk1">
                      <a:alpha val="40000"/>
                    </a:schemeClr>
                  </a:outerShdw>
                </a:effectLst>
              </a:rPr>
              <a:t>Eğer kütüphaneler yoksa kurulumları konsol üzerinden muhakkak yapılması gerekiyor. </a:t>
            </a:r>
          </a:p>
        </p:txBody>
      </p:sp>
      <p:cxnSp>
        <p:nvCxnSpPr>
          <p:cNvPr id="28" name="Düz Ok Bağlayıcısı 27">
            <a:extLst>
              <a:ext uri="{FF2B5EF4-FFF2-40B4-BE49-F238E27FC236}">
                <a16:creationId xmlns:a16="http://schemas.microsoft.com/office/drawing/2014/main" id="{120B8913-AE6D-F9E7-8029-286944B127FF}"/>
              </a:ext>
            </a:extLst>
          </p:cNvPr>
          <p:cNvCxnSpPr>
            <a:cxnSpLocks/>
            <a:stCxn id="4" idx="3"/>
            <a:endCxn id="8" idx="0"/>
          </p:cNvCxnSpPr>
          <p:nvPr/>
        </p:nvCxnSpPr>
        <p:spPr>
          <a:xfrm flipH="1">
            <a:off x="5975541" y="3505111"/>
            <a:ext cx="2777934" cy="2192344"/>
          </a:xfrm>
          <a:prstGeom prst="curvedConnector4">
            <a:avLst>
              <a:gd name="adj1" fmla="val -8229"/>
              <a:gd name="adj2" fmla="val 85834"/>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651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CB60D988-902F-FAFF-CC88-B9825C05A04C}"/>
              </a:ext>
            </a:extLst>
          </p:cNvPr>
          <p:cNvPicPr>
            <a:picLocks noChangeAspect="1"/>
          </p:cNvPicPr>
          <p:nvPr/>
        </p:nvPicPr>
        <p:blipFill>
          <a:blip r:embed="rId2"/>
          <a:stretch>
            <a:fillRect/>
          </a:stretch>
        </p:blipFill>
        <p:spPr>
          <a:xfrm>
            <a:off x="2976127" y="2495306"/>
            <a:ext cx="6239746" cy="3486637"/>
          </a:xfrm>
          <a:prstGeom prst="rect">
            <a:avLst/>
          </a:prstGeom>
        </p:spPr>
      </p:pic>
    </p:spTree>
    <p:extLst>
      <p:ext uri="{BB962C8B-B14F-4D97-AF65-F5344CB8AC3E}">
        <p14:creationId xmlns:p14="http://schemas.microsoft.com/office/powerpoint/2010/main" val="1792904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610CF9C1-3F07-2548-EF61-1FEA84E62FBA}"/>
              </a:ext>
            </a:extLst>
          </p:cNvPr>
          <p:cNvPicPr>
            <a:picLocks noChangeAspect="1"/>
          </p:cNvPicPr>
          <p:nvPr/>
        </p:nvPicPr>
        <p:blipFill>
          <a:blip r:embed="rId2"/>
          <a:stretch>
            <a:fillRect/>
          </a:stretch>
        </p:blipFill>
        <p:spPr>
          <a:xfrm>
            <a:off x="2385494" y="2328578"/>
            <a:ext cx="7421011" cy="4067743"/>
          </a:xfrm>
          <a:prstGeom prst="rect">
            <a:avLst/>
          </a:prstGeom>
        </p:spPr>
      </p:pic>
    </p:spTree>
    <p:extLst>
      <p:ext uri="{BB962C8B-B14F-4D97-AF65-F5344CB8AC3E}">
        <p14:creationId xmlns:p14="http://schemas.microsoft.com/office/powerpoint/2010/main" val="1664381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E7E2439B-6EE6-EB0C-8B7F-C9780F8CF26A}"/>
              </a:ext>
            </a:extLst>
          </p:cNvPr>
          <p:cNvPicPr>
            <a:picLocks noChangeAspect="1"/>
          </p:cNvPicPr>
          <p:nvPr/>
        </p:nvPicPr>
        <p:blipFill>
          <a:blip r:embed="rId2"/>
          <a:stretch>
            <a:fillRect/>
          </a:stretch>
        </p:blipFill>
        <p:spPr>
          <a:xfrm>
            <a:off x="2642705" y="2600095"/>
            <a:ext cx="6906589" cy="3296110"/>
          </a:xfrm>
          <a:prstGeom prst="rect">
            <a:avLst/>
          </a:prstGeom>
        </p:spPr>
      </p:pic>
    </p:spTree>
    <p:extLst>
      <p:ext uri="{BB962C8B-B14F-4D97-AF65-F5344CB8AC3E}">
        <p14:creationId xmlns:p14="http://schemas.microsoft.com/office/powerpoint/2010/main" val="361431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03913797-44B1-AB49-7B1C-940889752244}"/>
              </a:ext>
            </a:extLst>
          </p:cNvPr>
          <p:cNvPicPr>
            <a:picLocks noChangeAspect="1"/>
          </p:cNvPicPr>
          <p:nvPr/>
        </p:nvPicPr>
        <p:blipFill>
          <a:blip r:embed="rId2"/>
          <a:stretch>
            <a:fillRect/>
          </a:stretch>
        </p:blipFill>
        <p:spPr>
          <a:xfrm>
            <a:off x="2852285" y="2595333"/>
            <a:ext cx="6487430" cy="3286584"/>
          </a:xfrm>
          <a:prstGeom prst="rect">
            <a:avLst/>
          </a:prstGeom>
        </p:spPr>
      </p:pic>
    </p:spTree>
    <p:extLst>
      <p:ext uri="{BB962C8B-B14F-4D97-AF65-F5344CB8AC3E}">
        <p14:creationId xmlns:p14="http://schemas.microsoft.com/office/powerpoint/2010/main" val="3302951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26126824-2FF4-2F28-D385-661829D8A6E4}"/>
              </a:ext>
            </a:extLst>
          </p:cNvPr>
          <p:cNvPicPr>
            <a:picLocks noChangeAspect="1"/>
          </p:cNvPicPr>
          <p:nvPr/>
        </p:nvPicPr>
        <p:blipFill>
          <a:blip r:embed="rId2"/>
          <a:stretch>
            <a:fillRect/>
          </a:stretch>
        </p:blipFill>
        <p:spPr>
          <a:xfrm>
            <a:off x="2271178" y="2838242"/>
            <a:ext cx="7649643" cy="2972215"/>
          </a:xfrm>
          <a:prstGeom prst="rect">
            <a:avLst/>
          </a:prstGeom>
        </p:spPr>
      </p:pic>
    </p:spTree>
    <p:extLst>
      <p:ext uri="{BB962C8B-B14F-4D97-AF65-F5344CB8AC3E}">
        <p14:creationId xmlns:p14="http://schemas.microsoft.com/office/powerpoint/2010/main" val="115152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53A88A83-4652-8B29-FCFB-5D1EE3B5A25D}"/>
              </a:ext>
            </a:extLst>
          </p:cNvPr>
          <p:cNvPicPr>
            <a:picLocks noChangeAspect="1"/>
          </p:cNvPicPr>
          <p:nvPr/>
        </p:nvPicPr>
        <p:blipFill>
          <a:blip r:embed="rId2"/>
          <a:stretch>
            <a:fillRect/>
          </a:stretch>
        </p:blipFill>
        <p:spPr>
          <a:xfrm>
            <a:off x="2218784" y="3143092"/>
            <a:ext cx="7754432" cy="2267266"/>
          </a:xfrm>
          <a:prstGeom prst="rect">
            <a:avLst/>
          </a:prstGeom>
        </p:spPr>
      </p:pic>
    </p:spTree>
    <p:extLst>
      <p:ext uri="{BB962C8B-B14F-4D97-AF65-F5344CB8AC3E}">
        <p14:creationId xmlns:p14="http://schemas.microsoft.com/office/powerpoint/2010/main" val="3162318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0722" name="Picture 2">
            <a:extLst>
              <a:ext uri="{FF2B5EF4-FFF2-40B4-BE49-F238E27FC236}">
                <a16:creationId xmlns:a16="http://schemas.microsoft.com/office/drawing/2014/main" id="{4C5D9920-A712-AB51-A1AD-31CE98D53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315" y="2176463"/>
            <a:ext cx="5899369" cy="432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373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9FDFF5E3-AC41-2D8F-E1BC-C18F06B228D0}"/>
              </a:ext>
            </a:extLst>
          </p:cNvPr>
          <p:cNvPicPr>
            <a:picLocks noChangeAspect="1"/>
          </p:cNvPicPr>
          <p:nvPr/>
        </p:nvPicPr>
        <p:blipFill>
          <a:blip r:embed="rId2"/>
          <a:stretch>
            <a:fillRect/>
          </a:stretch>
        </p:blipFill>
        <p:spPr>
          <a:xfrm>
            <a:off x="985124" y="2762036"/>
            <a:ext cx="10221751" cy="3067478"/>
          </a:xfrm>
          <a:prstGeom prst="rect">
            <a:avLst/>
          </a:prstGeom>
        </p:spPr>
      </p:pic>
    </p:spTree>
    <p:extLst>
      <p:ext uri="{BB962C8B-B14F-4D97-AF65-F5344CB8AC3E}">
        <p14:creationId xmlns:p14="http://schemas.microsoft.com/office/powerpoint/2010/main" val="395663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5058" name="Picture 2">
            <a:extLst>
              <a:ext uri="{FF2B5EF4-FFF2-40B4-BE49-F238E27FC236}">
                <a16:creationId xmlns:a16="http://schemas.microsoft.com/office/drawing/2014/main" id="{5FF41680-132A-E651-F1F4-B560F113F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612" y="2001019"/>
            <a:ext cx="6200775" cy="485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31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4E4632B-A3A1-D11C-3884-B078FBFC0106}"/>
              </a:ext>
            </a:extLst>
          </p:cNvPr>
          <p:cNvPicPr>
            <a:picLocks noChangeAspect="1"/>
          </p:cNvPicPr>
          <p:nvPr/>
        </p:nvPicPr>
        <p:blipFill>
          <a:blip r:embed="rId2"/>
          <a:stretch>
            <a:fillRect/>
          </a:stretch>
        </p:blipFill>
        <p:spPr>
          <a:xfrm>
            <a:off x="2714153" y="2028382"/>
            <a:ext cx="6763694" cy="4610743"/>
          </a:xfrm>
          <a:prstGeom prst="rect">
            <a:avLst/>
          </a:prstGeom>
        </p:spPr>
      </p:pic>
    </p:spTree>
    <p:extLst>
      <p:ext uri="{BB962C8B-B14F-4D97-AF65-F5344CB8AC3E}">
        <p14:creationId xmlns:p14="http://schemas.microsoft.com/office/powerpoint/2010/main" val="80028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8BD7EAFD-36BD-B2A9-9693-8EB72AFBB0BD}"/>
              </a:ext>
            </a:extLst>
          </p:cNvPr>
          <p:cNvPicPr>
            <a:picLocks noChangeAspect="1"/>
          </p:cNvPicPr>
          <p:nvPr/>
        </p:nvPicPr>
        <p:blipFill rotWithShape="1">
          <a:blip r:embed="rId2"/>
          <a:srcRect l="989" r="35350" b="7924"/>
          <a:stretch/>
        </p:blipFill>
        <p:spPr>
          <a:xfrm>
            <a:off x="2678625" y="2028382"/>
            <a:ext cx="6834750" cy="4829618"/>
          </a:xfrm>
          <a:prstGeom prst="rect">
            <a:avLst/>
          </a:prstGeom>
        </p:spPr>
      </p:pic>
    </p:spTree>
    <p:extLst>
      <p:ext uri="{BB962C8B-B14F-4D97-AF65-F5344CB8AC3E}">
        <p14:creationId xmlns:p14="http://schemas.microsoft.com/office/powerpoint/2010/main" val="3849172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FA4858B4-A57F-B888-EC41-E182A6997F3B}"/>
              </a:ext>
            </a:extLst>
          </p:cNvPr>
          <p:cNvPicPr>
            <a:picLocks noChangeAspect="1"/>
          </p:cNvPicPr>
          <p:nvPr/>
        </p:nvPicPr>
        <p:blipFill>
          <a:blip r:embed="rId2"/>
          <a:stretch>
            <a:fillRect/>
          </a:stretch>
        </p:blipFill>
        <p:spPr>
          <a:xfrm>
            <a:off x="1947283" y="2336855"/>
            <a:ext cx="8297433" cy="3848637"/>
          </a:xfrm>
          <a:prstGeom prst="rect">
            <a:avLst/>
          </a:prstGeom>
        </p:spPr>
      </p:pic>
    </p:spTree>
    <p:extLst>
      <p:ext uri="{BB962C8B-B14F-4D97-AF65-F5344CB8AC3E}">
        <p14:creationId xmlns:p14="http://schemas.microsoft.com/office/powerpoint/2010/main" val="30993236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25EB2F23-2751-1471-C650-E7E23F48C484}"/>
              </a:ext>
            </a:extLst>
          </p:cNvPr>
          <p:cNvPicPr>
            <a:picLocks noChangeAspect="1"/>
          </p:cNvPicPr>
          <p:nvPr/>
        </p:nvPicPr>
        <p:blipFill>
          <a:blip r:embed="rId2"/>
          <a:stretch>
            <a:fillRect/>
          </a:stretch>
        </p:blipFill>
        <p:spPr>
          <a:xfrm>
            <a:off x="1528125" y="2276190"/>
            <a:ext cx="9135750" cy="4077269"/>
          </a:xfrm>
          <a:prstGeom prst="rect">
            <a:avLst/>
          </a:prstGeom>
        </p:spPr>
      </p:pic>
    </p:spTree>
    <p:extLst>
      <p:ext uri="{BB962C8B-B14F-4D97-AF65-F5344CB8AC3E}">
        <p14:creationId xmlns:p14="http://schemas.microsoft.com/office/powerpoint/2010/main" val="2342105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ECA050C9-BADF-7C79-95F5-28BE25D4D310}"/>
              </a:ext>
            </a:extLst>
          </p:cNvPr>
          <p:cNvPicPr>
            <a:picLocks noChangeAspect="1"/>
          </p:cNvPicPr>
          <p:nvPr/>
        </p:nvPicPr>
        <p:blipFill>
          <a:blip r:embed="rId2"/>
          <a:stretch>
            <a:fillRect/>
          </a:stretch>
        </p:blipFill>
        <p:spPr>
          <a:xfrm>
            <a:off x="2580784" y="2752528"/>
            <a:ext cx="7030431" cy="2819794"/>
          </a:xfrm>
          <a:prstGeom prst="rect">
            <a:avLst/>
          </a:prstGeom>
        </p:spPr>
      </p:pic>
    </p:spTree>
    <p:extLst>
      <p:ext uri="{BB962C8B-B14F-4D97-AF65-F5344CB8AC3E}">
        <p14:creationId xmlns:p14="http://schemas.microsoft.com/office/powerpoint/2010/main" val="4084564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3F5719AC-101F-B8AC-B200-C889E45D9C7B}"/>
              </a:ext>
            </a:extLst>
          </p:cNvPr>
          <p:cNvPicPr>
            <a:picLocks noChangeAspect="1"/>
          </p:cNvPicPr>
          <p:nvPr/>
        </p:nvPicPr>
        <p:blipFill>
          <a:blip r:embed="rId2"/>
          <a:stretch>
            <a:fillRect/>
          </a:stretch>
        </p:blipFill>
        <p:spPr>
          <a:xfrm>
            <a:off x="2518863" y="2561991"/>
            <a:ext cx="7154273" cy="3353268"/>
          </a:xfrm>
          <a:prstGeom prst="rect">
            <a:avLst/>
          </a:prstGeom>
        </p:spPr>
      </p:pic>
    </p:spTree>
    <p:extLst>
      <p:ext uri="{BB962C8B-B14F-4D97-AF65-F5344CB8AC3E}">
        <p14:creationId xmlns:p14="http://schemas.microsoft.com/office/powerpoint/2010/main" val="3902087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973E2C1E-ECC8-DD85-17A8-24C343BB98B7}"/>
              </a:ext>
            </a:extLst>
          </p:cNvPr>
          <p:cNvPicPr>
            <a:picLocks noChangeAspect="1"/>
          </p:cNvPicPr>
          <p:nvPr/>
        </p:nvPicPr>
        <p:blipFill>
          <a:blip r:embed="rId2"/>
          <a:stretch>
            <a:fillRect/>
          </a:stretch>
        </p:blipFill>
        <p:spPr>
          <a:xfrm>
            <a:off x="1732941" y="2595353"/>
            <a:ext cx="8726118" cy="3000794"/>
          </a:xfrm>
          <a:prstGeom prst="rect">
            <a:avLst/>
          </a:prstGeom>
        </p:spPr>
      </p:pic>
    </p:spTree>
    <p:extLst>
      <p:ext uri="{BB962C8B-B14F-4D97-AF65-F5344CB8AC3E}">
        <p14:creationId xmlns:p14="http://schemas.microsoft.com/office/powerpoint/2010/main" val="1351146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C55AFE70-37F8-EE39-0B81-84665DF2DA41}"/>
              </a:ext>
            </a:extLst>
          </p:cNvPr>
          <p:cNvPicPr>
            <a:picLocks noChangeAspect="1"/>
          </p:cNvPicPr>
          <p:nvPr/>
        </p:nvPicPr>
        <p:blipFill>
          <a:blip r:embed="rId2"/>
          <a:stretch>
            <a:fillRect/>
          </a:stretch>
        </p:blipFill>
        <p:spPr>
          <a:xfrm>
            <a:off x="2228310" y="3024028"/>
            <a:ext cx="7735380" cy="2276793"/>
          </a:xfrm>
          <a:prstGeom prst="rect">
            <a:avLst/>
          </a:prstGeom>
        </p:spPr>
      </p:pic>
    </p:spTree>
    <p:extLst>
      <p:ext uri="{BB962C8B-B14F-4D97-AF65-F5344CB8AC3E}">
        <p14:creationId xmlns:p14="http://schemas.microsoft.com/office/powerpoint/2010/main" val="810477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7106" name="Picture 2">
            <a:extLst>
              <a:ext uri="{FF2B5EF4-FFF2-40B4-BE49-F238E27FC236}">
                <a16:creationId xmlns:a16="http://schemas.microsoft.com/office/drawing/2014/main" id="{72CB01A0-DB6D-9B7C-A91B-FC009E22A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2423117"/>
            <a:ext cx="57531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807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567D57A-478A-1AF8-DC3A-5FC353A04677}"/>
              </a:ext>
            </a:extLst>
          </p:cNvPr>
          <p:cNvPicPr>
            <a:picLocks noChangeAspect="1"/>
          </p:cNvPicPr>
          <p:nvPr/>
        </p:nvPicPr>
        <p:blipFill>
          <a:blip r:embed="rId2"/>
          <a:stretch>
            <a:fillRect/>
          </a:stretch>
        </p:blipFill>
        <p:spPr>
          <a:xfrm>
            <a:off x="227781" y="2890623"/>
            <a:ext cx="11736438" cy="3077004"/>
          </a:xfrm>
          <a:prstGeom prst="rect">
            <a:avLst/>
          </a:prstGeom>
        </p:spPr>
      </p:pic>
    </p:spTree>
    <p:extLst>
      <p:ext uri="{BB962C8B-B14F-4D97-AF65-F5344CB8AC3E}">
        <p14:creationId xmlns:p14="http://schemas.microsoft.com/office/powerpoint/2010/main" val="1419280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çoklu doğrusal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55298" name="Picture 2">
            <a:extLst>
              <a:ext uri="{FF2B5EF4-FFF2-40B4-BE49-F238E27FC236}">
                <a16:creationId xmlns:a16="http://schemas.microsoft.com/office/drawing/2014/main" id="{01EF6113-281F-ADCF-3F5B-3370C7BD9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7" y="1986097"/>
            <a:ext cx="6219825" cy="487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85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EB069D4B-261B-0CF7-BC5A-6D2C21E274D8}"/>
              </a:ext>
            </a:extLst>
          </p:cNvPr>
          <p:cNvPicPr>
            <a:picLocks noChangeAspect="1"/>
          </p:cNvPicPr>
          <p:nvPr/>
        </p:nvPicPr>
        <p:blipFill>
          <a:blip r:embed="rId2"/>
          <a:stretch>
            <a:fillRect/>
          </a:stretch>
        </p:blipFill>
        <p:spPr>
          <a:xfrm>
            <a:off x="2075889" y="3024067"/>
            <a:ext cx="8040222" cy="1724266"/>
          </a:xfrm>
          <a:prstGeom prst="rect">
            <a:avLst/>
          </a:prstGeom>
        </p:spPr>
      </p:pic>
    </p:spTree>
    <p:extLst>
      <p:ext uri="{BB962C8B-B14F-4D97-AF65-F5344CB8AC3E}">
        <p14:creationId xmlns:p14="http://schemas.microsoft.com/office/powerpoint/2010/main" val="25629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C260B66F-AA99-E77A-E909-10D440DB2885}"/>
              </a:ext>
            </a:extLst>
          </p:cNvPr>
          <p:cNvPicPr>
            <a:picLocks noChangeAspect="1"/>
          </p:cNvPicPr>
          <p:nvPr/>
        </p:nvPicPr>
        <p:blipFill>
          <a:blip r:embed="rId2"/>
          <a:stretch>
            <a:fillRect/>
          </a:stretch>
        </p:blipFill>
        <p:spPr>
          <a:xfrm>
            <a:off x="1361405" y="2028382"/>
            <a:ext cx="9602540" cy="4782217"/>
          </a:xfrm>
          <a:prstGeom prst="rect">
            <a:avLst/>
          </a:prstGeom>
        </p:spPr>
      </p:pic>
    </p:spTree>
    <p:extLst>
      <p:ext uri="{BB962C8B-B14F-4D97-AF65-F5344CB8AC3E}">
        <p14:creationId xmlns:p14="http://schemas.microsoft.com/office/powerpoint/2010/main" val="39788366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(denklem katsayıları)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66E0C331-3EC3-858F-9FE5-205ADA52ACAE}"/>
              </a:ext>
            </a:extLst>
          </p:cNvPr>
          <p:cNvPicPr>
            <a:picLocks noChangeAspect="1"/>
          </p:cNvPicPr>
          <p:nvPr/>
        </p:nvPicPr>
        <p:blipFill>
          <a:blip r:embed="rId2"/>
          <a:stretch>
            <a:fillRect/>
          </a:stretch>
        </p:blipFill>
        <p:spPr>
          <a:xfrm>
            <a:off x="2847532" y="1904309"/>
            <a:ext cx="6344535" cy="4953691"/>
          </a:xfrm>
          <a:prstGeom prst="rect">
            <a:avLst/>
          </a:prstGeom>
        </p:spPr>
      </p:pic>
    </p:spTree>
    <p:extLst>
      <p:ext uri="{BB962C8B-B14F-4D97-AF65-F5344CB8AC3E}">
        <p14:creationId xmlns:p14="http://schemas.microsoft.com/office/powerpoint/2010/main" val="1939876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0572848E-BB48-7CBD-8345-76C6D8BD4B0A}"/>
              </a:ext>
            </a:extLst>
          </p:cNvPr>
          <p:cNvPicPr>
            <a:picLocks noChangeAspect="1"/>
          </p:cNvPicPr>
          <p:nvPr/>
        </p:nvPicPr>
        <p:blipFill>
          <a:blip r:embed="rId2"/>
          <a:stretch>
            <a:fillRect/>
          </a:stretch>
        </p:blipFill>
        <p:spPr>
          <a:xfrm>
            <a:off x="2442652" y="2298758"/>
            <a:ext cx="7306695" cy="3829584"/>
          </a:xfrm>
          <a:prstGeom prst="rect">
            <a:avLst/>
          </a:prstGeom>
        </p:spPr>
      </p:pic>
    </p:spTree>
    <p:extLst>
      <p:ext uri="{BB962C8B-B14F-4D97-AF65-F5344CB8AC3E}">
        <p14:creationId xmlns:p14="http://schemas.microsoft.com/office/powerpoint/2010/main" val="3457933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06042C00-22B2-649C-F12D-32CF98EF192B}"/>
              </a:ext>
            </a:extLst>
          </p:cNvPr>
          <p:cNvPicPr>
            <a:picLocks noChangeAspect="1"/>
          </p:cNvPicPr>
          <p:nvPr/>
        </p:nvPicPr>
        <p:blipFill>
          <a:blip r:embed="rId2"/>
          <a:stretch>
            <a:fillRect/>
          </a:stretch>
        </p:blipFill>
        <p:spPr>
          <a:xfrm>
            <a:off x="2128284" y="3062136"/>
            <a:ext cx="7935432" cy="2162477"/>
          </a:xfrm>
          <a:prstGeom prst="rect">
            <a:avLst/>
          </a:prstGeom>
        </p:spPr>
      </p:pic>
    </p:spTree>
    <p:extLst>
      <p:ext uri="{BB962C8B-B14F-4D97-AF65-F5344CB8AC3E}">
        <p14:creationId xmlns:p14="http://schemas.microsoft.com/office/powerpoint/2010/main" val="305407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E5EA03F8-A730-86F9-74F9-04FEA1D3F73B}"/>
              </a:ext>
            </a:extLst>
          </p:cNvPr>
          <p:cNvPicPr>
            <a:picLocks noChangeAspect="1"/>
          </p:cNvPicPr>
          <p:nvPr/>
        </p:nvPicPr>
        <p:blipFill>
          <a:blip r:embed="rId2"/>
          <a:stretch>
            <a:fillRect/>
          </a:stretch>
        </p:blipFill>
        <p:spPr>
          <a:xfrm>
            <a:off x="2390258" y="3152985"/>
            <a:ext cx="7411484" cy="1676634"/>
          </a:xfrm>
          <a:prstGeom prst="rect">
            <a:avLst/>
          </a:prstGeom>
        </p:spPr>
      </p:pic>
    </p:spTree>
    <p:extLst>
      <p:ext uri="{BB962C8B-B14F-4D97-AF65-F5344CB8AC3E}">
        <p14:creationId xmlns:p14="http://schemas.microsoft.com/office/powerpoint/2010/main" val="1874801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59394" name="Picture 2">
            <a:extLst>
              <a:ext uri="{FF2B5EF4-FFF2-40B4-BE49-F238E27FC236}">
                <a16:creationId xmlns:a16="http://schemas.microsoft.com/office/drawing/2014/main" id="{3DE5E374-5054-C037-14A8-EDD8EC1DC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375492"/>
            <a:ext cx="62484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6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51C6F6F4-EB9B-8B1F-AC3E-CCCCFA1D48B6}"/>
              </a:ext>
            </a:extLst>
          </p:cNvPr>
          <p:cNvPicPr>
            <a:picLocks noChangeAspect="1"/>
          </p:cNvPicPr>
          <p:nvPr/>
        </p:nvPicPr>
        <p:blipFill>
          <a:blip r:embed="rId2"/>
          <a:stretch>
            <a:fillRect/>
          </a:stretch>
        </p:blipFill>
        <p:spPr>
          <a:xfrm>
            <a:off x="712688" y="2698863"/>
            <a:ext cx="10898121" cy="3429479"/>
          </a:xfrm>
          <a:prstGeom prst="rect">
            <a:avLst/>
          </a:prstGeom>
        </p:spPr>
      </p:pic>
    </p:spTree>
    <p:extLst>
      <p:ext uri="{BB962C8B-B14F-4D97-AF65-F5344CB8AC3E}">
        <p14:creationId xmlns:p14="http://schemas.microsoft.com/office/powerpoint/2010/main" val="2576795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57346" name="Picture 2">
            <a:extLst>
              <a:ext uri="{FF2B5EF4-FFF2-40B4-BE49-F238E27FC236}">
                <a16:creationId xmlns:a16="http://schemas.microsoft.com/office/drawing/2014/main" id="{AAC51CA5-398F-D931-3D14-F88983348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62" y="2028382"/>
            <a:ext cx="6162675" cy="482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67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A3E11F03-69EC-0A87-590B-1FE8CF6AD0D0}"/>
              </a:ext>
            </a:extLst>
          </p:cNvPr>
          <p:cNvPicPr>
            <a:picLocks noChangeAspect="1"/>
          </p:cNvPicPr>
          <p:nvPr/>
        </p:nvPicPr>
        <p:blipFill>
          <a:blip r:embed="rId2"/>
          <a:stretch>
            <a:fillRect/>
          </a:stretch>
        </p:blipFill>
        <p:spPr>
          <a:xfrm>
            <a:off x="1799625" y="3000263"/>
            <a:ext cx="8592749" cy="1600423"/>
          </a:xfrm>
          <a:prstGeom prst="rect">
            <a:avLst/>
          </a:prstGeom>
        </p:spPr>
      </p:pic>
    </p:spTree>
    <p:extLst>
      <p:ext uri="{BB962C8B-B14F-4D97-AF65-F5344CB8AC3E}">
        <p14:creationId xmlns:p14="http://schemas.microsoft.com/office/powerpoint/2010/main" val="222615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(denklem katsayıları)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5E90129-5DEB-6DBC-95A7-F7BA817CF499}"/>
              </a:ext>
            </a:extLst>
          </p:cNvPr>
          <p:cNvPicPr>
            <a:picLocks noChangeAspect="1"/>
          </p:cNvPicPr>
          <p:nvPr/>
        </p:nvPicPr>
        <p:blipFill>
          <a:blip r:embed="rId2"/>
          <a:stretch>
            <a:fillRect/>
          </a:stretch>
        </p:blipFill>
        <p:spPr>
          <a:xfrm>
            <a:off x="3038048" y="2528618"/>
            <a:ext cx="6115904" cy="3858163"/>
          </a:xfrm>
          <a:prstGeom prst="rect">
            <a:avLst/>
          </a:prstGeom>
        </p:spPr>
      </p:pic>
    </p:spTree>
    <p:extLst>
      <p:ext uri="{BB962C8B-B14F-4D97-AF65-F5344CB8AC3E}">
        <p14:creationId xmlns:p14="http://schemas.microsoft.com/office/powerpoint/2010/main" val="3169568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EB7FAAD0-C78E-65BE-2241-8BD43A224D63}"/>
              </a:ext>
            </a:extLst>
          </p:cNvPr>
          <p:cNvPicPr>
            <a:picLocks noChangeAspect="1"/>
          </p:cNvPicPr>
          <p:nvPr/>
        </p:nvPicPr>
        <p:blipFill>
          <a:blip r:embed="rId2"/>
          <a:stretch>
            <a:fillRect/>
          </a:stretch>
        </p:blipFill>
        <p:spPr>
          <a:xfrm>
            <a:off x="1904415" y="2428605"/>
            <a:ext cx="8383170" cy="3867690"/>
          </a:xfrm>
          <a:prstGeom prst="rect">
            <a:avLst/>
          </a:prstGeom>
        </p:spPr>
      </p:pic>
    </p:spTree>
    <p:extLst>
      <p:ext uri="{BB962C8B-B14F-4D97-AF65-F5344CB8AC3E}">
        <p14:creationId xmlns:p14="http://schemas.microsoft.com/office/powerpoint/2010/main" val="68175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A8F92D28-2DB8-37AE-CFAC-4B942ADE53C1}"/>
              </a:ext>
            </a:extLst>
          </p:cNvPr>
          <p:cNvPicPr>
            <a:picLocks noChangeAspect="1"/>
          </p:cNvPicPr>
          <p:nvPr/>
        </p:nvPicPr>
        <p:blipFill>
          <a:blip r:embed="rId2"/>
          <a:stretch>
            <a:fillRect/>
          </a:stretch>
        </p:blipFill>
        <p:spPr>
          <a:xfrm>
            <a:off x="375439" y="2471509"/>
            <a:ext cx="11441122" cy="3267531"/>
          </a:xfrm>
          <a:prstGeom prst="rect">
            <a:avLst/>
          </a:prstGeom>
        </p:spPr>
      </p:pic>
    </p:spTree>
    <p:extLst>
      <p:ext uri="{BB962C8B-B14F-4D97-AF65-F5344CB8AC3E}">
        <p14:creationId xmlns:p14="http://schemas.microsoft.com/office/powerpoint/2010/main" val="3839785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E0DE8E35-1E2B-09ED-ADC5-FA93CF75244C}"/>
              </a:ext>
            </a:extLst>
          </p:cNvPr>
          <p:cNvPicPr>
            <a:picLocks noChangeAspect="1"/>
          </p:cNvPicPr>
          <p:nvPr/>
        </p:nvPicPr>
        <p:blipFill>
          <a:blip r:embed="rId2"/>
          <a:stretch>
            <a:fillRect/>
          </a:stretch>
        </p:blipFill>
        <p:spPr>
          <a:xfrm>
            <a:off x="1928231" y="3119285"/>
            <a:ext cx="8335538" cy="2181529"/>
          </a:xfrm>
          <a:prstGeom prst="rect">
            <a:avLst/>
          </a:prstGeom>
        </p:spPr>
      </p:pic>
    </p:spTree>
    <p:extLst>
      <p:ext uri="{BB962C8B-B14F-4D97-AF65-F5344CB8AC3E}">
        <p14:creationId xmlns:p14="http://schemas.microsoft.com/office/powerpoint/2010/main" val="1808042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918942C-7F66-8529-ACD1-774466CE9AB0}"/>
              </a:ext>
            </a:extLst>
          </p:cNvPr>
          <p:cNvPicPr>
            <a:picLocks noChangeAspect="1"/>
          </p:cNvPicPr>
          <p:nvPr/>
        </p:nvPicPr>
        <p:blipFill>
          <a:blip r:embed="rId2"/>
          <a:stretch>
            <a:fillRect/>
          </a:stretch>
        </p:blipFill>
        <p:spPr>
          <a:xfrm>
            <a:off x="2342626" y="3172038"/>
            <a:ext cx="7506748" cy="1657581"/>
          </a:xfrm>
          <a:prstGeom prst="rect">
            <a:avLst/>
          </a:prstGeom>
        </p:spPr>
      </p:pic>
    </p:spTree>
    <p:extLst>
      <p:ext uri="{BB962C8B-B14F-4D97-AF65-F5344CB8AC3E}">
        <p14:creationId xmlns:p14="http://schemas.microsoft.com/office/powerpoint/2010/main" val="4235484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70658" name="Picture 2">
            <a:extLst>
              <a:ext uri="{FF2B5EF4-FFF2-40B4-BE49-F238E27FC236}">
                <a16:creationId xmlns:a16="http://schemas.microsoft.com/office/drawing/2014/main" id="{D266928E-214A-DBD1-515B-EF013664C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037" y="2337392"/>
            <a:ext cx="6257925"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32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0678749-6435-B02F-A685-DA031A72B3C0}"/>
              </a:ext>
            </a:extLst>
          </p:cNvPr>
          <p:cNvPicPr>
            <a:picLocks noChangeAspect="1"/>
          </p:cNvPicPr>
          <p:nvPr/>
        </p:nvPicPr>
        <p:blipFill>
          <a:blip r:embed="rId2"/>
          <a:stretch>
            <a:fillRect/>
          </a:stretch>
        </p:blipFill>
        <p:spPr>
          <a:xfrm>
            <a:off x="1451914" y="2632179"/>
            <a:ext cx="9288171" cy="3496163"/>
          </a:xfrm>
          <a:prstGeom prst="rect">
            <a:avLst/>
          </a:prstGeom>
        </p:spPr>
      </p:pic>
    </p:spTree>
    <p:extLst>
      <p:ext uri="{BB962C8B-B14F-4D97-AF65-F5344CB8AC3E}">
        <p14:creationId xmlns:p14="http://schemas.microsoft.com/office/powerpoint/2010/main" val="1723973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PCA sonrası veri seti için multınomınal lojıstık regresyon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68610" name="Picture 2">
            <a:extLst>
              <a:ext uri="{FF2B5EF4-FFF2-40B4-BE49-F238E27FC236}">
                <a16:creationId xmlns:a16="http://schemas.microsoft.com/office/drawing/2014/main" id="{771B72A8-7F54-9962-07A5-BAEFD528D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2028382"/>
            <a:ext cx="6153150" cy="48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12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C0C883C1-7D2D-835A-9A8F-76D825FCD0CA}"/>
              </a:ext>
            </a:extLst>
          </p:cNvPr>
          <p:cNvPicPr>
            <a:picLocks noChangeAspect="1"/>
          </p:cNvPicPr>
          <p:nvPr/>
        </p:nvPicPr>
        <p:blipFill>
          <a:blip r:embed="rId2"/>
          <a:stretch>
            <a:fillRect/>
          </a:stretch>
        </p:blipFill>
        <p:spPr>
          <a:xfrm>
            <a:off x="3147601" y="3038362"/>
            <a:ext cx="5896798" cy="1619476"/>
          </a:xfrm>
          <a:prstGeom prst="rect">
            <a:avLst/>
          </a:prstGeom>
        </p:spPr>
      </p:pic>
    </p:spTree>
    <p:extLst>
      <p:ext uri="{BB962C8B-B14F-4D97-AF65-F5344CB8AC3E}">
        <p14:creationId xmlns:p14="http://schemas.microsoft.com/office/powerpoint/2010/main" val="24897204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D82B02F0-3926-E2B8-2489-35533384DA30}"/>
              </a:ext>
            </a:extLst>
          </p:cNvPr>
          <p:cNvPicPr>
            <a:picLocks noChangeAspect="1"/>
          </p:cNvPicPr>
          <p:nvPr/>
        </p:nvPicPr>
        <p:blipFill>
          <a:blip r:embed="rId2"/>
          <a:stretch>
            <a:fillRect/>
          </a:stretch>
        </p:blipFill>
        <p:spPr>
          <a:xfrm>
            <a:off x="1671020" y="2433369"/>
            <a:ext cx="8849960" cy="3839111"/>
          </a:xfrm>
          <a:prstGeom prst="rect">
            <a:avLst/>
          </a:prstGeom>
        </p:spPr>
      </p:pic>
    </p:spTree>
    <p:extLst>
      <p:ext uri="{BB962C8B-B14F-4D97-AF65-F5344CB8AC3E}">
        <p14:creationId xmlns:p14="http://schemas.microsoft.com/office/powerpoint/2010/main" val="1356941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32D96B1-D26B-6499-4377-0BBE4751A2A0}"/>
              </a:ext>
            </a:extLst>
          </p:cNvPr>
          <p:cNvPicPr>
            <a:picLocks noChangeAspect="1"/>
          </p:cNvPicPr>
          <p:nvPr/>
        </p:nvPicPr>
        <p:blipFill>
          <a:blip r:embed="rId2"/>
          <a:stretch>
            <a:fillRect/>
          </a:stretch>
        </p:blipFill>
        <p:spPr>
          <a:xfrm>
            <a:off x="2652232" y="3024031"/>
            <a:ext cx="6887536" cy="2238687"/>
          </a:xfrm>
          <a:prstGeom prst="rect">
            <a:avLst/>
          </a:prstGeom>
        </p:spPr>
      </p:pic>
    </p:spTree>
    <p:extLst>
      <p:ext uri="{BB962C8B-B14F-4D97-AF65-F5344CB8AC3E}">
        <p14:creationId xmlns:p14="http://schemas.microsoft.com/office/powerpoint/2010/main" val="892912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46AE473A-6057-81C6-C8AD-14D4BCBE21BD}"/>
              </a:ext>
            </a:extLst>
          </p:cNvPr>
          <p:cNvPicPr>
            <a:picLocks noChangeAspect="1"/>
          </p:cNvPicPr>
          <p:nvPr/>
        </p:nvPicPr>
        <p:blipFill>
          <a:blip r:embed="rId2"/>
          <a:stretch>
            <a:fillRect/>
          </a:stretch>
        </p:blipFill>
        <p:spPr>
          <a:xfrm>
            <a:off x="2595074" y="3105353"/>
            <a:ext cx="7001852" cy="1724266"/>
          </a:xfrm>
          <a:prstGeom prst="rect">
            <a:avLst/>
          </a:prstGeom>
        </p:spPr>
      </p:pic>
    </p:spTree>
    <p:extLst>
      <p:ext uri="{BB962C8B-B14F-4D97-AF65-F5344CB8AC3E}">
        <p14:creationId xmlns:p14="http://schemas.microsoft.com/office/powerpoint/2010/main" val="32544162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78850" name="Picture 2">
            <a:extLst>
              <a:ext uri="{FF2B5EF4-FFF2-40B4-BE49-F238E27FC236}">
                <a16:creationId xmlns:a16="http://schemas.microsoft.com/office/drawing/2014/main" id="{A31D32B9-2178-6DD8-F07B-7370E7A16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2327867"/>
            <a:ext cx="50673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908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a:bodyPr>
          <a:lstStyle/>
          <a:p>
            <a:pPr algn="ctr"/>
            <a:r>
              <a:rPr lang="tr-TR">
                <a:latin typeface="Segoe UI" panose="020B0502040204020203" pitchFamily="34" charset="0"/>
                <a:ea typeface="Calibri" panose="020F0502020204030204" pitchFamily="34" charset="0"/>
                <a:cs typeface="Times New Roman" panose="02020603050405020304" pitchFamily="18" charset="0"/>
              </a:rPr>
              <a:t>Veri </a:t>
            </a:r>
            <a:r>
              <a:rPr lang="tr-TR" sz="2800">
                <a:effectLst/>
                <a:latin typeface="Segoe UI" panose="020B0502040204020203" pitchFamily="34" charset="0"/>
                <a:ea typeface="Calibri" panose="020F0502020204030204" pitchFamily="34" charset="0"/>
                <a:cs typeface="Times New Roman" panose="02020603050405020304" pitchFamily="18" charset="0"/>
              </a:rPr>
              <a:t>setinin içeri alınması ve data preprocessıng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D0B009BC-0BA8-3A69-1A92-18786B6A397D}"/>
              </a:ext>
            </a:extLst>
          </p:cNvPr>
          <p:cNvPicPr>
            <a:picLocks noChangeAspect="1"/>
          </p:cNvPicPr>
          <p:nvPr/>
        </p:nvPicPr>
        <p:blipFill>
          <a:blip r:embed="rId2"/>
          <a:stretch>
            <a:fillRect/>
          </a:stretch>
        </p:blipFill>
        <p:spPr>
          <a:xfrm>
            <a:off x="2319346" y="2138145"/>
            <a:ext cx="7553308" cy="3990197"/>
          </a:xfrm>
          <a:prstGeom prst="rect">
            <a:avLst/>
          </a:prstGeom>
        </p:spPr>
      </p:pic>
    </p:spTree>
    <p:extLst>
      <p:ext uri="{BB962C8B-B14F-4D97-AF65-F5344CB8AC3E}">
        <p14:creationId xmlns:p14="http://schemas.microsoft.com/office/powerpoint/2010/main" val="3605860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C6A42B2A-9888-54C8-8953-89414651C80D}"/>
              </a:ext>
            </a:extLst>
          </p:cNvPr>
          <p:cNvPicPr>
            <a:picLocks noChangeAspect="1"/>
          </p:cNvPicPr>
          <p:nvPr/>
        </p:nvPicPr>
        <p:blipFill>
          <a:blip r:embed="rId2"/>
          <a:stretch>
            <a:fillRect/>
          </a:stretch>
        </p:blipFill>
        <p:spPr>
          <a:xfrm>
            <a:off x="1008940" y="2813179"/>
            <a:ext cx="10174120" cy="3315163"/>
          </a:xfrm>
          <a:prstGeom prst="rect">
            <a:avLst/>
          </a:prstGeom>
        </p:spPr>
      </p:pic>
    </p:spTree>
    <p:extLst>
      <p:ext uri="{BB962C8B-B14F-4D97-AF65-F5344CB8AC3E}">
        <p14:creationId xmlns:p14="http://schemas.microsoft.com/office/powerpoint/2010/main" val="94860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(roc curve)</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76802" name="Picture 2">
            <a:extLst>
              <a:ext uri="{FF2B5EF4-FFF2-40B4-BE49-F238E27FC236}">
                <a16:creationId xmlns:a16="http://schemas.microsoft.com/office/drawing/2014/main" id="{A496B446-C04F-30A4-1DBB-3C5A22B42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662" y="2028382"/>
            <a:ext cx="6162675" cy="482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126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1FC1488B-FA82-4E34-FA8E-711FBB4216DA}"/>
              </a:ext>
            </a:extLst>
          </p:cNvPr>
          <p:cNvPicPr>
            <a:picLocks noChangeAspect="1"/>
          </p:cNvPicPr>
          <p:nvPr/>
        </p:nvPicPr>
        <p:blipFill>
          <a:blip r:embed="rId2"/>
          <a:stretch>
            <a:fillRect/>
          </a:stretch>
        </p:blipFill>
        <p:spPr>
          <a:xfrm>
            <a:off x="1323309" y="3019348"/>
            <a:ext cx="9545382" cy="1105054"/>
          </a:xfrm>
          <a:prstGeom prst="rect">
            <a:avLst/>
          </a:prstGeom>
        </p:spPr>
      </p:pic>
    </p:spTree>
    <p:extLst>
      <p:ext uri="{BB962C8B-B14F-4D97-AF65-F5344CB8AC3E}">
        <p14:creationId xmlns:p14="http://schemas.microsoft.com/office/powerpoint/2010/main" val="1923858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(ağaç yapısı)</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84994" name="Picture 2">
            <a:extLst>
              <a:ext uri="{FF2B5EF4-FFF2-40B4-BE49-F238E27FC236}">
                <a16:creationId xmlns:a16="http://schemas.microsoft.com/office/drawing/2014/main" id="{5D0F687B-CB82-A21E-3940-DE8F02201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79" y="1933132"/>
            <a:ext cx="9599241" cy="482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991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CB71BC70-77E1-3335-DB7B-980CEFD63BD4}"/>
              </a:ext>
            </a:extLst>
          </p:cNvPr>
          <p:cNvPicPr>
            <a:picLocks noChangeAspect="1"/>
          </p:cNvPicPr>
          <p:nvPr/>
        </p:nvPicPr>
        <p:blipFill>
          <a:blip r:embed="rId2"/>
          <a:stretch>
            <a:fillRect/>
          </a:stretch>
        </p:blipFill>
        <p:spPr>
          <a:xfrm>
            <a:off x="1094677" y="2028382"/>
            <a:ext cx="10002646" cy="4658375"/>
          </a:xfrm>
          <a:prstGeom prst="rect">
            <a:avLst/>
          </a:prstGeom>
        </p:spPr>
      </p:pic>
    </p:spTree>
    <p:extLst>
      <p:ext uri="{BB962C8B-B14F-4D97-AF65-F5344CB8AC3E}">
        <p14:creationId xmlns:p14="http://schemas.microsoft.com/office/powerpoint/2010/main" val="34599295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A2F324B1-3EE3-53C9-3863-A1B8C4F11557}"/>
              </a:ext>
            </a:extLst>
          </p:cNvPr>
          <p:cNvPicPr>
            <a:picLocks noChangeAspect="1"/>
          </p:cNvPicPr>
          <p:nvPr/>
        </p:nvPicPr>
        <p:blipFill>
          <a:blip r:embed="rId2"/>
          <a:stretch>
            <a:fillRect/>
          </a:stretch>
        </p:blipFill>
        <p:spPr>
          <a:xfrm>
            <a:off x="1232809" y="2876397"/>
            <a:ext cx="9726382" cy="2191056"/>
          </a:xfrm>
          <a:prstGeom prst="rect">
            <a:avLst/>
          </a:prstGeom>
        </p:spPr>
      </p:pic>
    </p:spTree>
    <p:extLst>
      <p:ext uri="{BB962C8B-B14F-4D97-AF65-F5344CB8AC3E}">
        <p14:creationId xmlns:p14="http://schemas.microsoft.com/office/powerpoint/2010/main" val="4104525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metrıkler)</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4696565F-3610-A16F-6A64-D9F32C51FFE4}"/>
              </a:ext>
            </a:extLst>
          </p:cNvPr>
          <p:cNvPicPr>
            <a:picLocks noChangeAspect="1"/>
          </p:cNvPicPr>
          <p:nvPr/>
        </p:nvPicPr>
        <p:blipFill>
          <a:blip r:embed="rId2"/>
          <a:stretch>
            <a:fillRect/>
          </a:stretch>
        </p:blipFill>
        <p:spPr>
          <a:xfrm>
            <a:off x="1666257" y="2317810"/>
            <a:ext cx="8859486" cy="3810532"/>
          </a:xfrm>
          <a:prstGeom prst="rect">
            <a:avLst/>
          </a:prstGeom>
        </p:spPr>
      </p:pic>
    </p:spTree>
    <p:extLst>
      <p:ext uri="{BB962C8B-B14F-4D97-AF65-F5344CB8AC3E}">
        <p14:creationId xmlns:p14="http://schemas.microsoft.com/office/powerpoint/2010/main" val="23436899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sensıtıvıty/specıfıcıty)</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4" name="Resim 3">
            <a:extLst>
              <a:ext uri="{FF2B5EF4-FFF2-40B4-BE49-F238E27FC236}">
                <a16:creationId xmlns:a16="http://schemas.microsoft.com/office/drawing/2014/main" id="{8C1E8099-1D0F-C63A-C274-3A283C46E961}"/>
              </a:ext>
            </a:extLst>
          </p:cNvPr>
          <p:cNvPicPr>
            <a:picLocks noChangeAspect="1"/>
          </p:cNvPicPr>
          <p:nvPr/>
        </p:nvPicPr>
        <p:blipFill>
          <a:blip r:embed="rId2"/>
          <a:stretch>
            <a:fillRect/>
          </a:stretch>
        </p:blipFill>
        <p:spPr>
          <a:xfrm>
            <a:off x="2904679" y="2924027"/>
            <a:ext cx="6382641" cy="2114845"/>
          </a:xfrm>
          <a:prstGeom prst="rect">
            <a:avLst/>
          </a:prstGeom>
        </p:spPr>
      </p:pic>
    </p:spTree>
    <p:extLst>
      <p:ext uri="{BB962C8B-B14F-4D97-AF65-F5344CB8AC3E}">
        <p14:creationId xmlns:p14="http://schemas.microsoft.com/office/powerpoint/2010/main" val="21548236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3" name="Resim 2">
            <a:extLst>
              <a:ext uri="{FF2B5EF4-FFF2-40B4-BE49-F238E27FC236}">
                <a16:creationId xmlns:a16="http://schemas.microsoft.com/office/drawing/2014/main" id="{A816E81A-93D3-158B-63D1-A1E7B820339F}"/>
              </a:ext>
            </a:extLst>
          </p:cNvPr>
          <p:cNvPicPr>
            <a:picLocks noChangeAspect="1"/>
          </p:cNvPicPr>
          <p:nvPr/>
        </p:nvPicPr>
        <p:blipFill>
          <a:blip r:embed="rId2"/>
          <a:stretch>
            <a:fillRect/>
          </a:stretch>
        </p:blipFill>
        <p:spPr>
          <a:xfrm>
            <a:off x="2576021" y="3152985"/>
            <a:ext cx="7039957" cy="1676634"/>
          </a:xfrm>
          <a:prstGeom prst="rect">
            <a:avLst/>
          </a:prstGeom>
        </p:spPr>
      </p:pic>
    </p:spTree>
    <p:extLst>
      <p:ext uri="{BB962C8B-B14F-4D97-AF65-F5344CB8AC3E}">
        <p14:creationId xmlns:p14="http://schemas.microsoft.com/office/powerpoint/2010/main" val="4086468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Başlık 1">
            <a:extLst>
              <a:ext uri="{FF2B5EF4-FFF2-40B4-BE49-F238E27FC236}">
                <a16:creationId xmlns:a16="http://schemas.microsoft.com/office/drawing/2014/main" id="{D371D4F5-2C94-7FD9-FCD3-1567CDE5C4C5}"/>
              </a:ext>
            </a:extLst>
          </p:cNvPr>
          <p:cNvSpPr>
            <a:spLocks noGrp="1"/>
          </p:cNvSpPr>
          <p:nvPr>
            <p:ph type="title"/>
          </p:nvPr>
        </p:nvSpPr>
        <p:spPr>
          <a:xfrm>
            <a:off x="581193" y="729658"/>
            <a:ext cx="11029616" cy="1298724"/>
          </a:xfrm>
        </p:spPr>
        <p:txBody>
          <a:bodyPr>
            <a:normAutofit fontScale="90000"/>
          </a:bodyPr>
          <a:lstStyle/>
          <a:p>
            <a:pPr algn="ctr"/>
            <a:r>
              <a:rPr lang="tr-TR">
                <a:ea typeface="Calibri" panose="020F0502020204030204" pitchFamily="34" charset="0"/>
                <a:cs typeface="Times New Roman" panose="02020603050405020304" pitchFamily="18" charset="0"/>
              </a:rPr>
              <a:t>ana veri seti için karar ağacı sınıflandırma analizi</a:t>
            </a:r>
            <a:br>
              <a:rPr lang="tr-TR">
                <a:ea typeface="Calibri" panose="020F0502020204030204" pitchFamily="34" charset="0"/>
                <a:cs typeface="Times New Roman" panose="02020603050405020304" pitchFamily="18" charset="0"/>
              </a:rPr>
            </a:br>
            <a:r>
              <a:rPr lang="tr-TR">
                <a:ea typeface="Calibri" panose="020F0502020204030204" pitchFamily="34" charset="0"/>
                <a:cs typeface="Times New Roman" panose="02020603050405020304" pitchFamily="18" charset="0"/>
              </a:rPr>
              <a:t>(hyper tunıng confusıon matrıx)</a:t>
            </a:r>
            <a:br>
              <a:rPr lang="tr-TR" sz="2800">
                <a:effectLst/>
                <a:latin typeface="Calibri" panose="020F0502020204030204" pitchFamily="34" charset="0"/>
                <a:ea typeface="Calibri" panose="020F0502020204030204" pitchFamily="34" charset="0"/>
                <a:cs typeface="Times New Roman" panose="02020603050405020304" pitchFamily="18" charset="0"/>
              </a:rPr>
            </a:br>
            <a:endParaRPr lang="tr-TR"/>
          </a:p>
        </p:txBody>
      </p:sp>
      <p:pic>
        <p:nvPicPr>
          <p:cNvPr id="87042" name="Picture 2">
            <a:extLst>
              <a:ext uri="{FF2B5EF4-FFF2-40B4-BE49-F238E27FC236}">
                <a16:creationId xmlns:a16="http://schemas.microsoft.com/office/drawing/2014/main" id="{549A89B4-592C-F50B-9B4B-469CEC5EF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2" y="2490788"/>
            <a:ext cx="5286375"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623736"/>
      </p:ext>
    </p:extLst>
  </p:cSld>
  <p:clrMapOvr>
    <a:masterClrMapping/>
  </p:clrMapOvr>
</p:sld>
</file>

<file path=ppt/theme/theme1.xml><?xml version="1.0" encoding="utf-8"?>
<a:theme xmlns:a="http://schemas.openxmlformats.org/drawingml/2006/main" name="Kar Payı">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5_TF56390039_Win32" id="{61AAB6DA-FD2C-46BC-BB90-122D6C7E365B}" vid="{B7651F85-28B1-45E5-97E1-99F6D84C4664}"/>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{C2DE843D-8B52-4430-8C9C-1829C05CBA94}tf56390039_win32</Template>
  <TotalTime>2499</TotalTime>
  <Words>2885</Words>
  <Application>Microsoft Office PowerPoint</Application>
  <PresentationFormat>Geniş ekran</PresentationFormat>
  <Paragraphs>344</Paragraphs>
  <Slides>150</Slides>
  <Notes>3</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150</vt:i4>
      </vt:variant>
    </vt:vector>
  </HeadingPairs>
  <TitlesOfParts>
    <vt:vector size="158" baseType="lpstr">
      <vt:lpstr>Aptos</vt:lpstr>
      <vt:lpstr>Arial</vt:lpstr>
      <vt:lpstr>Calibri</vt:lpstr>
      <vt:lpstr>Segoe UI</vt:lpstr>
      <vt:lpstr>Söhne</vt:lpstr>
      <vt:lpstr>Times New Roman</vt:lpstr>
      <vt:lpstr>Wingdings 2</vt:lpstr>
      <vt:lpstr>Kar Payı</vt:lpstr>
      <vt:lpstr> Üsküdar üniversitesi yapay zeka yüksek lisans programı MAKİNE ÖĞRENMESİ DERSİ VİZE ÖDEVİ</vt:lpstr>
      <vt:lpstr>PowerPoint Sunusu</vt:lpstr>
      <vt:lpstr>Pıma Indıans Dıabetes veri seti hakkında </vt:lpstr>
      <vt:lpstr>Pıma Indıans Dıabetes veri seti hakkında </vt:lpstr>
      <vt:lpstr>Python kodlarım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Veri setinin içeri alınması ve data preprocessıng </vt:lpstr>
      <vt:lpstr>data scalıng </vt:lpstr>
      <vt:lpstr>Pca-prıncıple component analysıs </vt:lpstr>
      <vt:lpstr>Pca-prıncıple component analysıs </vt:lpstr>
      <vt:lpstr>Pca-prıncıple component analysıs </vt:lpstr>
      <vt:lpstr>Pca-prıncıple component analysıs </vt:lpstr>
      <vt:lpstr>Pca-prıncıple component analysıs </vt:lpstr>
      <vt:lpstr>lda-lıneer dıscrımınant analysıs </vt:lpstr>
      <vt:lpstr>lda-lıneer dıscrımınant analysıs </vt:lpstr>
      <vt:lpstr>Data splıt </vt:lpstr>
      <vt:lpstr>Data splıt </vt:lpstr>
      <vt:lpstr>Data splıt </vt:lpstr>
      <vt:lpstr>Ana veri seti için çoklu doğrusal regresyon analizi </vt:lpstr>
      <vt:lpstr>Ana veri seti için çoklu doğrusal regresyon analizi </vt:lpstr>
      <vt:lpstr>Ana veri seti için çoklu doğrusal regresyon analizi </vt:lpstr>
      <vt:lpstr>Ana veri seti için çoklu doğrusal regresyon analizi </vt:lpstr>
      <vt:lpstr>Ana veri seti için çoklu doğrusal regresyon analizi </vt:lpstr>
      <vt:lpstr>Ana veri seti için çoklu doğrusal regresyon analizi (metrıkler) </vt:lpstr>
      <vt:lpstr>Ana veri seti için çoklu doğrusal regresyon analizi (sensıtıvıty/specıfıcıty) </vt:lpstr>
      <vt:lpstr>Ana veri seti için çoklu doğrusal regresyon analizi (confusıon matrıx) </vt:lpstr>
      <vt:lpstr>Ana veri seti için çoklu doğrusal regresyon analizi (confusıon matrıx) </vt:lpstr>
      <vt:lpstr>Ana veri seti için çoklu doğrusal regresyon analizi (roc curve) </vt:lpstr>
      <vt:lpstr>Ana veri seti için çoklu doğrusal regresyon analizi (roc curve) </vt:lpstr>
      <vt:lpstr>PCA sonrası veri seti için çoklu doğrusal regresyon analizi </vt:lpstr>
      <vt:lpstr>PCA sonrası veri seti için çoklu doğrusal regresyon analizi </vt:lpstr>
      <vt:lpstr>PCA sonrası veri seti için çoklu doğrusal regresyon analizi </vt:lpstr>
      <vt:lpstr>PCA sonrası veri seti için çoklu doğrusal regresyon analizi </vt:lpstr>
      <vt:lpstr>PCA sonrası veri seti için çoklu doğrusal regresyon analizi (metrıkler) </vt:lpstr>
      <vt:lpstr>PCA sonrası veri seti için çoklu doğrusal regresyon analizi (sensıtıvıty/specıfıcıty) </vt:lpstr>
      <vt:lpstr>PCA sonrası veri seti için çoklu doğrusal regresyon analizi (confusıon matrıx) </vt:lpstr>
      <vt:lpstr>PCA sonrası veri seti için çoklu doğrusal regresyon analizi (confusıon matrıx) </vt:lpstr>
      <vt:lpstr>PCA sonrası veri seti için çoklu doğrusal regresyon analizi (roc curve) </vt:lpstr>
      <vt:lpstr>PCA sonrası veri seti için çoklu doğrusal regresyon analizi (roc curve) </vt:lpstr>
      <vt:lpstr>Ana veri seti için multınomınal lojıstık regresyon analizi </vt:lpstr>
      <vt:lpstr>Ana veri seti için multınomınal lojıstık regresyon analizi (denklem katsayıları) </vt:lpstr>
      <vt:lpstr>Ana veri seti için multınomınal lojıstık regresyon analizi (metrıkler) </vt:lpstr>
      <vt:lpstr>Ana veri seti için multınomınal lojıstık regresyon analizi (sensıtıvıty/specıfıcıty) </vt:lpstr>
      <vt:lpstr>Ana veri seti için multınomınal lojıstık regresyon analizi (confusıon matrıx) </vt:lpstr>
      <vt:lpstr>Ana veri seti için multınomınal lojıstık regresyon analizi (confusıon matrıx) </vt:lpstr>
      <vt:lpstr>Ana veri seti için multınomınal lojıstık regresyon analizi (roc curve) </vt:lpstr>
      <vt:lpstr>Ana veri seti için multınomınal lojıstık regresyon analizi (roc curve) </vt:lpstr>
      <vt:lpstr>PCA sonrası veri seti için multınomınal lojıstık regresyon analizi </vt:lpstr>
      <vt:lpstr>PCA sonrası veri seti için multınomınal lojıstık regresyon analizi (denklem katsayıları) </vt:lpstr>
      <vt:lpstr>PCA sonrası veri seti için multınomınal lojıstık regresyon analizi (metrıkler) </vt:lpstr>
      <vt:lpstr>PCA sonrası veri seti için multınomınal lojıstık regresyon analizi (sensıtıvıty/specıfıcıty) </vt:lpstr>
      <vt:lpstr>PCA sonrası veri seti için multınomınal lojıstık regresyon analizi (confusıon matrıx) </vt:lpstr>
      <vt:lpstr>PCA sonrası veri seti için multınomınal lojıstık regresyon analizi (confusıon matrıx) </vt:lpstr>
      <vt:lpstr>PCA sonrası veri seti için multınomınal lojıstık regresyon analizi (roc curve) </vt:lpstr>
      <vt:lpstr>PCA sonrası veri seti için multınomınal lojıstık regresyon analizi (roc curve) </vt:lpstr>
      <vt:lpstr>ana veri seti için karar ağacı sınıflandırma analizi </vt:lpstr>
      <vt:lpstr>ana veri seti için karar ağacı sınıflandırma analizi (metrıkler) </vt:lpstr>
      <vt:lpstr>ana veri seti için karar ağacı sınıflandırma analizi (sensıtıvıty/specıfıcıty) </vt:lpstr>
      <vt:lpstr>ana veri seti için karar ağacı sınıflandırma analizi (confusıon matrıx) </vt:lpstr>
      <vt:lpstr>ana veri seti için karar ağacı sınıflandırma analizi (confusıon matrıx) </vt:lpstr>
      <vt:lpstr>ana veri seti için karar ağacı sınıflandırma analizi (roc curve) </vt:lpstr>
      <vt:lpstr>ana veri seti için karar ağacı sınıflandırma analizi (roc curve) </vt:lpstr>
      <vt:lpstr>ana veri seti için karar ağacı sınıflandırma analizi (ağaç yapısı) </vt:lpstr>
      <vt:lpstr>ana veri seti için karar ağacı sınıflandırma analizi (ağaç yapısı) </vt:lpstr>
      <vt:lpstr>ana veri seti için karar ağacı sınıflandırma analizi (hyper tunıng) </vt:lpstr>
      <vt:lpstr>ana veri seti için karar ağacı sınıflandırma analizi (hyper tunıng) </vt:lpstr>
      <vt:lpstr>ana veri seti için karar ağacı sınıflandırma analizi (hyper tunıng metrıkler) </vt:lpstr>
      <vt:lpstr>ana veri seti için karar ağacı sınıflandırma analizi (hyper tunıng sensıtıvıty/specıfıcıty) </vt:lpstr>
      <vt:lpstr>ana veri seti için karar ağacı sınıflandırma analizi (hyper tunıng confusıon matrıx) </vt:lpstr>
      <vt:lpstr>ana veri seti için karar ağacı sınıflandırma analizi (hyper tunıng confusıon matrıx) </vt:lpstr>
      <vt:lpstr>ana veri seti için karar ağacı sınıflandırma analizi (hyper tunıng roc curve) </vt:lpstr>
      <vt:lpstr>ana veri seti için karar ağacı sınıflandırma analizi (hyper tunıng roc curve) </vt:lpstr>
      <vt:lpstr>ana veri seti için karar ağacı sınıflandırma analizi (hyper tunıng ağaç yapısı) </vt:lpstr>
      <vt:lpstr>ana veri seti için karar ağacı sınıflandırma analizi (hyper tunıng ağaç yapısı) </vt:lpstr>
      <vt:lpstr>ana veri seti için karar ağacı sınıflandırma analizi (post prunıng) </vt:lpstr>
      <vt:lpstr>ana veri seti için karar ağacı sınıflandırma analizi (post prunıng) </vt:lpstr>
      <vt:lpstr>ana veri seti için karar ağacı sınıflandırma analizi (post prunıng) </vt:lpstr>
      <vt:lpstr>ana veri seti için karar ağacı sınıflandırma analizi (post prunıng) </vt:lpstr>
      <vt:lpstr>ana veri seti için karar ağacı sınıflandırma analizi (post prunıng) </vt:lpstr>
      <vt:lpstr>Pca sonrası veri seti için karar ağacı sınıflandırma analizi (metrıkler) </vt:lpstr>
      <vt:lpstr>Pca sonrası veri seti için karar ağacı sınıflandırma analizi (sensıtıvıty/specıfıcıty) </vt:lpstr>
      <vt:lpstr>Pca sonrası veri seti için karar ağacı sınıflandırma analizi (confusıon matrıx) </vt:lpstr>
      <vt:lpstr>Pca sonrası veri seti için karar ağacı sınıflandırma analizi (confusıon matrıx) </vt:lpstr>
      <vt:lpstr>Pca sonrası veri seti için karar ağacı sınıflandırma analizi (roc curve) </vt:lpstr>
      <vt:lpstr>Pca sonrası veri seti için karar ağacı sınıflandırma analizi (roc curve) </vt:lpstr>
      <vt:lpstr>Pca sonrası veri seti için karar ağacı sınıflandırma analizi (ağaç yapısı) </vt:lpstr>
      <vt:lpstr>Pca sonrası veri seti için karar ağacı sınıflandırma analizi (ağaç yapısı) </vt:lpstr>
      <vt:lpstr>Pca sonrası veri seti için karar ağacı sınıflandırma analizi (hyper tunıng) </vt:lpstr>
      <vt:lpstr>Pca sonrası veri seti için karar ağacı sınıflandırma analizi (hyper tunıng) </vt:lpstr>
      <vt:lpstr>Pca sonrası veri seti için karar ağacı sınıflandırma analizi (hyper tunıng metrıkler) </vt:lpstr>
      <vt:lpstr>Pca sonrası veri seti için karar ağacı sınıflandırma analizi (hyper tunıng sensıtıvıty/specıfıcıty) </vt:lpstr>
      <vt:lpstr>Pca sonrası veri seti için karar ağacı sınıflandırma analizi (hyper tunıng confusıon matrıx) </vt:lpstr>
      <vt:lpstr>Pca sonrası veri seti için karar ağacı sınıflandırma analizi (hyper tunıng confusıon matrıx) </vt:lpstr>
      <vt:lpstr>Pca sonrası veri seti için karar ağacı sınıflandırma analizi (hyper tunıng roc curve) </vt:lpstr>
      <vt:lpstr>Pca sonrası veri seti için karar ağacı sınıflandırma analizi (hyper tunıng roc curve) </vt:lpstr>
      <vt:lpstr>Pca sonrası veri seti için karar ağacı sınıflandırma analizi (hyper tunıng ağaç yapısı) </vt:lpstr>
      <vt:lpstr>Pca sonrası veri seti için karar ağacı sınıflandırma analizi (hyper tunıng ağaç yapısı) </vt:lpstr>
      <vt:lpstr>Pca sonrası veri seti için karar ağacı sınıflandırma analizi (post prunıng) </vt:lpstr>
      <vt:lpstr>Pca sonrası veri seti için karar ağacı sınıflandırma analizi (post prunıng) </vt:lpstr>
      <vt:lpstr>Pca sonrası veri seti için karar ağacı sınıflandırma analizi (post prunıng) </vt:lpstr>
      <vt:lpstr>Pca sonrası veri seti için karar ağacı sınıflandırma analizi (post prunıng) </vt:lpstr>
      <vt:lpstr>Pca sonrası veri seti için karar ağacı sınıflandırma analizi (post prunıng) </vt:lpstr>
      <vt:lpstr>Ana veri seti için naıve bayes sınıflandırıcı </vt:lpstr>
      <vt:lpstr>Ana veri seti için naıve bayes sınıflandırıcı (metrıkler) </vt:lpstr>
      <vt:lpstr>Ana veri seti için naıve bayes sınıflandırıcı (sensıtıvıty/specıfıcıty) </vt:lpstr>
      <vt:lpstr>Ana veri seti için naıve bayes sınıflandırıcı (confusıon matrıx) </vt:lpstr>
      <vt:lpstr>Ana veri seti için naıve bayes sınıflandırıcı (confusıon matrıx) </vt:lpstr>
      <vt:lpstr>Ana veri seti için naıve bayes sınıflandırıcı (roc curve) </vt:lpstr>
      <vt:lpstr>Ana veri seti için naıve bayes sınıflandırıcı (roc curve) </vt:lpstr>
      <vt:lpstr>PCA sonrası veri seti için naıve bayes sınıflandırıcı </vt:lpstr>
      <vt:lpstr>PCA sonrası veri seti için naıve bayes sınıflandırıcı (metrıkler) </vt:lpstr>
      <vt:lpstr>PCA sonrası veri seti için naıve bayes sınıflandırıcı (sensıtıvıty/specıfıcıty) </vt:lpstr>
      <vt:lpstr>PCA sonrası veri seti için naıve bayes sınıflandırıcı (confusıon matrıx) </vt:lpstr>
      <vt:lpstr>PCA sonrası veri seti için naıve bayes sınıflandırıcı (confusıon matrıx) </vt:lpstr>
      <vt:lpstr>PCA sonrası veri seti için naıve bayes sınıflandırıcı (roc curve) </vt:lpstr>
      <vt:lpstr>PCA sonrası veri seti için naıve bayes sınıflandırıcı (roc curve) </vt:lpstr>
      <vt:lpstr>Sonuçların değerlendirilmesi  </vt:lpstr>
      <vt:lpstr>Sonuçların değerlendirilmesi  </vt:lpstr>
      <vt:lpstr>Sonuçların değerlendirilmesi  </vt:lpstr>
      <vt:lpstr>Sonuçların değerlendirilmesi  </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SAYISAL GÖRÜNTÜ İŞLEME DERSİ ARA SINAV ÖDEVİ 19.11.2023</dc:title>
  <dc:creator>Cüneyt Bayrak</dc:creator>
  <cp:lastModifiedBy>Cüneyt Bayrak</cp:lastModifiedBy>
  <cp:revision>144</cp:revision>
  <dcterms:created xsi:type="dcterms:W3CDTF">2023-11-19T11:46:45Z</dcterms:created>
  <dcterms:modified xsi:type="dcterms:W3CDTF">2024-04-15T00:32:03Z</dcterms:modified>
</cp:coreProperties>
</file>